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60" r:id="rId3"/>
    <p:sldId id="262" r:id="rId4"/>
    <p:sldId id="263" r:id="rId5"/>
    <p:sldId id="261" r:id="rId6"/>
    <p:sldId id="258" r:id="rId7"/>
    <p:sldId id="264" r:id="rId8"/>
    <p:sldId id="265" r:id="rId9"/>
    <p:sldId id="266" r:id="rId10"/>
    <p:sldId id="267" r:id="rId11"/>
    <p:sldId id="283" r:id="rId12"/>
    <p:sldId id="257" r:id="rId13"/>
    <p:sldId id="273" r:id="rId14"/>
    <p:sldId id="272" r:id="rId15"/>
    <p:sldId id="271" r:id="rId16"/>
    <p:sldId id="281" r:id="rId17"/>
    <p:sldId id="284" r:id="rId18"/>
    <p:sldId id="285" r:id="rId19"/>
    <p:sldId id="270" r:id="rId20"/>
    <p:sldId id="286" r:id="rId21"/>
    <p:sldId id="287" r:id="rId22"/>
    <p:sldId id="274" r:id="rId23"/>
    <p:sldId id="268" r:id="rId24"/>
    <p:sldId id="276" r:id="rId25"/>
    <p:sldId id="278" r:id="rId26"/>
    <p:sldId id="277" r:id="rId27"/>
    <p:sldId id="282" r:id="rId28"/>
    <p:sldId id="280" r:id="rId2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3A01580F-F234-49D0-8147-2DB7C6766295}">
          <p14:sldIdLst>
            <p14:sldId id="256"/>
            <p14:sldId id="260"/>
            <p14:sldId id="262"/>
            <p14:sldId id="263"/>
            <p14:sldId id="261"/>
            <p14:sldId id="258"/>
            <p14:sldId id="264"/>
            <p14:sldId id="265"/>
            <p14:sldId id="266"/>
            <p14:sldId id="267"/>
            <p14:sldId id="283"/>
            <p14:sldId id="257"/>
            <p14:sldId id="273"/>
            <p14:sldId id="272"/>
            <p14:sldId id="271"/>
            <p14:sldId id="281"/>
            <p14:sldId id="284"/>
            <p14:sldId id="285"/>
            <p14:sldId id="270"/>
            <p14:sldId id="286"/>
            <p14:sldId id="287"/>
            <p14:sldId id="274"/>
            <p14:sldId id="268"/>
            <p14:sldId id="276"/>
            <p14:sldId id="278"/>
            <p14:sldId id="277"/>
            <p14:sldId id="282"/>
            <p14:sldId id="28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0DBE34-ECEE-44A5-938E-8458D0AB2065}" v="15" dt="2024-04-14T15:41:00.5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28" autoAdjust="0"/>
    <p:restoredTop sz="68776" autoAdjust="0"/>
  </p:normalViewPr>
  <p:slideViewPr>
    <p:cSldViewPr snapToGrid="0">
      <p:cViewPr varScale="1">
        <p:scale>
          <a:sx n="42" d="100"/>
          <a:sy n="42" d="100"/>
        </p:scale>
        <p:origin x="1600" y="3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533"/>
    </p:cViewPr>
  </p:sorterViewPr>
  <p:notesViewPr>
    <p:cSldViewPr snapToGrid="0">
      <p:cViewPr varScale="1">
        <p:scale>
          <a:sx n="77" d="100"/>
          <a:sy n="77" d="100"/>
        </p:scale>
        <p:origin x="2796" y="51"/>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Map2"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Map2"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nl-NL"/>
              <a:t>Tarieven kleinverbruikersaansluiting </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nl-NL"/>
        </a:p>
      </c:txPr>
    </c:title>
    <c:autoTitleDeleted val="0"/>
    <c:plotArea>
      <c:layout/>
      <c:barChart>
        <c:barDir val="col"/>
        <c:grouping val="clustered"/>
        <c:varyColors val="0"/>
        <c:ser>
          <c:idx val="0"/>
          <c:order val="0"/>
          <c:tx>
            <c:strRef>
              <c:f>Blad1!$B$1</c:f>
              <c:strCache>
                <c:ptCount val="1"/>
                <c:pt idx="0">
                  <c:v>Vermogen (kW)</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Blad1!$A$2:$A$7</c:f>
              <c:strCache>
                <c:ptCount val="6"/>
                <c:pt idx="0">
                  <c:v>1x35A</c:v>
                </c:pt>
                <c:pt idx="1">
                  <c:v>3x25A</c:v>
                </c:pt>
                <c:pt idx="2">
                  <c:v>3x35A</c:v>
                </c:pt>
                <c:pt idx="3">
                  <c:v>3x50A</c:v>
                </c:pt>
                <c:pt idx="4">
                  <c:v>3x63A</c:v>
                </c:pt>
                <c:pt idx="5">
                  <c:v>3x80A</c:v>
                </c:pt>
              </c:strCache>
            </c:strRef>
          </c:cat>
          <c:val>
            <c:numRef>
              <c:f>Blad1!$B$2:$B$7</c:f>
              <c:numCache>
                <c:formatCode>0.00</c:formatCode>
                <c:ptCount val="6"/>
                <c:pt idx="0">
                  <c:v>8.0500000000000007</c:v>
                </c:pt>
                <c:pt idx="1">
                  <c:v>17.25</c:v>
                </c:pt>
                <c:pt idx="2">
                  <c:v>24.15</c:v>
                </c:pt>
                <c:pt idx="3">
                  <c:v>34.5</c:v>
                </c:pt>
                <c:pt idx="4">
                  <c:v>43.47</c:v>
                </c:pt>
                <c:pt idx="5">
                  <c:v>55.2</c:v>
                </c:pt>
              </c:numCache>
            </c:numRef>
          </c:val>
          <c:extLst>
            <c:ext xmlns:c16="http://schemas.microsoft.com/office/drawing/2014/chart" uri="{C3380CC4-5D6E-409C-BE32-E72D297353CC}">
              <c16:uniqueId val="{00000000-3493-40CD-AF89-CBD8522B53B7}"/>
            </c:ext>
          </c:extLst>
        </c:ser>
        <c:dLbls>
          <c:showLegendKey val="0"/>
          <c:showVal val="0"/>
          <c:showCatName val="0"/>
          <c:showSerName val="0"/>
          <c:showPercent val="0"/>
          <c:showBubbleSize val="0"/>
        </c:dLbls>
        <c:gapWidth val="219"/>
        <c:axId val="160025136"/>
        <c:axId val="160025616"/>
      </c:barChart>
      <c:lineChart>
        <c:grouping val="standard"/>
        <c:varyColors val="0"/>
        <c:ser>
          <c:idx val="1"/>
          <c:order val="1"/>
          <c:tx>
            <c:strRef>
              <c:f>Blad1!$C$1</c:f>
              <c:strCache>
                <c:ptCount val="1"/>
                <c:pt idx="0">
                  <c:v>Periodiek Tarief</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Blad1!$A$2:$A$7</c:f>
              <c:strCache>
                <c:ptCount val="6"/>
                <c:pt idx="0">
                  <c:v>1x35A</c:v>
                </c:pt>
                <c:pt idx="1">
                  <c:v>3x25A</c:v>
                </c:pt>
                <c:pt idx="2">
                  <c:v>3x35A</c:v>
                </c:pt>
                <c:pt idx="3">
                  <c:v>3x50A</c:v>
                </c:pt>
                <c:pt idx="4">
                  <c:v>3x63A</c:v>
                </c:pt>
                <c:pt idx="5">
                  <c:v>3x80A</c:v>
                </c:pt>
              </c:strCache>
            </c:strRef>
          </c:cat>
          <c:val>
            <c:numRef>
              <c:f>Blad1!$C$2:$C$7</c:f>
              <c:numCache>
                <c:formatCode>_ "€"\ * #,##0_ ;_ "€"\ * \-#,##0_ ;_ "€"\ * "-"??_ ;_ @_ </c:formatCode>
                <c:ptCount val="6"/>
                <c:pt idx="0">
                  <c:v>346</c:v>
                </c:pt>
                <c:pt idx="1">
                  <c:v>346</c:v>
                </c:pt>
                <c:pt idx="2">
                  <c:v>1459</c:v>
                </c:pt>
                <c:pt idx="3">
                  <c:v>2148</c:v>
                </c:pt>
                <c:pt idx="4">
                  <c:v>2843</c:v>
                </c:pt>
                <c:pt idx="5">
                  <c:v>3532</c:v>
                </c:pt>
              </c:numCache>
            </c:numRef>
          </c:val>
          <c:smooth val="0"/>
          <c:extLst>
            <c:ext xmlns:c16="http://schemas.microsoft.com/office/drawing/2014/chart" uri="{C3380CC4-5D6E-409C-BE32-E72D297353CC}">
              <c16:uniqueId val="{00000001-3493-40CD-AF89-CBD8522B53B7}"/>
            </c:ext>
          </c:extLst>
        </c:ser>
        <c:dLbls>
          <c:showLegendKey val="0"/>
          <c:showVal val="0"/>
          <c:showCatName val="0"/>
          <c:showSerName val="0"/>
          <c:showPercent val="0"/>
          <c:showBubbleSize val="0"/>
        </c:dLbls>
        <c:marker val="1"/>
        <c:smooth val="0"/>
        <c:axId val="243068128"/>
        <c:axId val="243083008"/>
      </c:lineChart>
      <c:catAx>
        <c:axId val="16002513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nl-NL"/>
          </a:p>
        </c:txPr>
        <c:crossAx val="160025616"/>
        <c:crossesAt val="0"/>
        <c:auto val="1"/>
        <c:lblAlgn val="ctr"/>
        <c:lblOffset val="100"/>
        <c:noMultiLvlLbl val="0"/>
      </c:catAx>
      <c:valAx>
        <c:axId val="160025616"/>
        <c:scaling>
          <c:orientation val="minMax"/>
          <c:max val="60"/>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nl-NL"/>
          </a:p>
        </c:txPr>
        <c:crossAx val="160025136"/>
        <c:crosses val="autoZero"/>
        <c:crossBetween val="between"/>
      </c:valAx>
      <c:valAx>
        <c:axId val="243083008"/>
        <c:scaling>
          <c:orientation val="minMax"/>
        </c:scaling>
        <c:delete val="0"/>
        <c:axPos val="r"/>
        <c:numFmt formatCode="_ &quot;€&quot;\ * #,##0_ ;_ &quot;€&quot;\ * \-#,##0_ ;_ &quot;€&quot;\ * &quot;-&quot;??_ ;_ @_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nl-NL"/>
          </a:p>
        </c:txPr>
        <c:crossAx val="243068128"/>
        <c:crosses val="max"/>
        <c:crossBetween val="between"/>
      </c:valAx>
      <c:catAx>
        <c:axId val="243068128"/>
        <c:scaling>
          <c:orientation val="minMax"/>
        </c:scaling>
        <c:delete val="1"/>
        <c:axPos val="b"/>
        <c:numFmt formatCode="General" sourceLinked="1"/>
        <c:majorTickMark val="none"/>
        <c:minorTickMark val="none"/>
        <c:tickLblPos val="nextTo"/>
        <c:crossAx val="24308300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nl-NL"/>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Peak Shaving &amp;</a:t>
            </a:r>
          </a:p>
          <a:p>
            <a:pPr>
              <a:defRPr/>
            </a:pPr>
            <a:r>
              <a:rPr lang="en-US" dirty="0" err="1"/>
              <a:t>Capaciteitstarief</a:t>
            </a:r>
            <a:endParaRPr lang="en-US" dirty="0"/>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nl-NL"/>
        </a:p>
      </c:txPr>
    </c:title>
    <c:autoTitleDeleted val="0"/>
    <c:plotArea>
      <c:layout/>
      <c:lineChart>
        <c:grouping val="standard"/>
        <c:varyColors val="0"/>
        <c:ser>
          <c:idx val="0"/>
          <c:order val="0"/>
          <c:tx>
            <c:strRef>
              <c:f>Blad1!$B$10</c:f>
              <c:strCache>
                <c:ptCount val="1"/>
                <c:pt idx="0">
                  <c:v>Peak Shaving</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numRef>
              <c:f>Blad1!$A$11:$A$23</c:f>
              <c:numCache>
                <c:formatCode>General</c:formatCode>
                <c:ptCount val="13"/>
                <c:pt idx="0">
                  <c:v>0</c:v>
                </c:pt>
                <c:pt idx="1">
                  <c:v>15</c:v>
                </c:pt>
                <c:pt idx="2">
                  <c:v>30</c:v>
                </c:pt>
                <c:pt idx="3">
                  <c:v>45</c:v>
                </c:pt>
                <c:pt idx="4">
                  <c:v>60</c:v>
                </c:pt>
                <c:pt idx="5">
                  <c:v>75</c:v>
                </c:pt>
                <c:pt idx="6">
                  <c:v>90</c:v>
                </c:pt>
                <c:pt idx="7">
                  <c:v>105</c:v>
                </c:pt>
                <c:pt idx="8">
                  <c:v>120</c:v>
                </c:pt>
                <c:pt idx="9">
                  <c:v>135</c:v>
                </c:pt>
                <c:pt idx="10">
                  <c:v>150</c:v>
                </c:pt>
                <c:pt idx="11">
                  <c:v>165</c:v>
                </c:pt>
                <c:pt idx="12">
                  <c:v>180</c:v>
                </c:pt>
              </c:numCache>
            </c:numRef>
          </c:cat>
          <c:val>
            <c:numRef>
              <c:f>Blad1!$B$11:$B$23</c:f>
              <c:numCache>
                <c:formatCode>General</c:formatCode>
                <c:ptCount val="13"/>
                <c:pt idx="0">
                  <c:v>0</c:v>
                </c:pt>
                <c:pt idx="1">
                  <c:v>0.25881904510252074</c:v>
                </c:pt>
                <c:pt idx="2">
                  <c:v>0.49999999999999994</c:v>
                </c:pt>
                <c:pt idx="3">
                  <c:v>0.70710678118654746</c:v>
                </c:pt>
                <c:pt idx="4">
                  <c:v>0.8660254037844386</c:v>
                </c:pt>
                <c:pt idx="5">
                  <c:v>0.96592582628906831</c:v>
                </c:pt>
                <c:pt idx="6">
                  <c:v>1</c:v>
                </c:pt>
                <c:pt idx="7">
                  <c:v>0.96592582628906831</c:v>
                </c:pt>
                <c:pt idx="8">
                  <c:v>0.86602540378443871</c:v>
                </c:pt>
                <c:pt idx="9">
                  <c:v>0.70710678118654757</c:v>
                </c:pt>
                <c:pt idx="10">
                  <c:v>0.49999999999999994</c:v>
                </c:pt>
                <c:pt idx="11">
                  <c:v>0.25881904510252102</c:v>
                </c:pt>
                <c:pt idx="12">
                  <c:v>1.22514845490862E-16</c:v>
                </c:pt>
              </c:numCache>
            </c:numRef>
          </c:val>
          <c:smooth val="0"/>
          <c:extLst>
            <c:ext xmlns:c16="http://schemas.microsoft.com/office/drawing/2014/chart" uri="{C3380CC4-5D6E-409C-BE32-E72D297353CC}">
              <c16:uniqueId val="{00000000-6CA8-477B-A19F-E24D2FB43D48}"/>
            </c:ext>
          </c:extLst>
        </c:ser>
        <c:dLbls>
          <c:showLegendKey val="0"/>
          <c:showVal val="0"/>
          <c:showCatName val="0"/>
          <c:showSerName val="0"/>
          <c:showPercent val="0"/>
          <c:showBubbleSize val="0"/>
        </c:dLbls>
        <c:smooth val="0"/>
        <c:axId val="228771152"/>
        <c:axId val="228772112"/>
      </c:lineChart>
      <c:catAx>
        <c:axId val="228771152"/>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nl-NL"/>
          </a:p>
        </c:txPr>
        <c:crossAx val="228772112"/>
        <c:crosses val="autoZero"/>
        <c:auto val="1"/>
        <c:lblAlgn val="ctr"/>
        <c:lblOffset val="100"/>
        <c:noMultiLvlLbl val="0"/>
      </c:catAx>
      <c:valAx>
        <c:axId val="228772112"/>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nl-NL"/>
          </a:p>
        </c:txPr>
        <c:crossAx val="228771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nl-NL"/>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gradFill>
        <a:gsLst>
          <a:gs pos="100000">
            <a:schemeClr val="dk1">
              <a:lumMod val="95000"/>
              <a:lumOff val="5000"/>
            </a:schemeClr>
          </a:gs>
          <a:gs pos="0">
            <a:schemeClr val="dk1">
              <a:lumMod val="75000"/>
              <a:lumOff val="25000"/>
            </a:schemeClr>
          </a:gs>
        </a:gsLst>
        <a:path path="circle">
          <a:fillToRect l="50000" t="50000" r="50000" b="50000"/>
        </a:path>
      </a:gradFill>
      <a:ln w="9525">
        <a:solidFill>
          <a:schemeClr val="dk1">
            <a:lumMod val="75000"/>
            <a:lumOff val="25000"/>
          </a:schemeClr>
        </a:solidFill>
      </a:ln>
    </cs:spPr>
  </cs:downBar>
  <cs:dropLine>
    <cs:lnRef idx="0"/>
    <cs:fillRef idx="0"/>
    <cs:effectRef idx="0"/>
    <cs:fontRef idx="minor">
      <a:schemeClr val="tx1"/>
    </cs:fontRef>
    <cs:spPr>
      <a:ln w="9525" cap="flat" cmpd="sng" algn="ctr">
        <a:solidFill>
          <a:schemeClr val="lt1"/>
        </a:solidFill>
        <a:round/>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cap="flat" cmpd="sng" algn="ctr">
        <a:solidFill>
          <a:schemeClr val="lt1"/>
        </a:solidFill>
        <a:round/>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gradFill>
        <a:gsLst>
          <a:gs pos="100000">
            <a:schemeClr val="lt1">
              <a:lumMod val="85000"/>
            </a:schemeClr>
          </a:gs>
          <a:gs pos="0">
            <a:schemeClr val="lt1"/>
          </a:gs>
        </a:gsLst>
        <a:path path="circle">
          <a:fillToRect l="50000" t="50000" r="50000" b="50000"/>
        </a:path>
      </a:gradFill>
      <a:ln w="9525" cap="flat" cmpd="sng" algn="ctr">
        <a:solidFill>
          <a:schemeClr val="lt1"/>
        </a:solidFill>
        <a:round/>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68AA7A-6801-459A-85CD-9571CB9F9FEA}" type="datetimeFigureOut">
              <a:rPr lang="nl-NL" smtClean="0"/>
              <a:t>16-4-2024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C489CB-F850-4279-9953-AF1E56D74E5B}" type="slidenum">
              <a:rPr lang="nl-NL" smtClean="0"/>
              <a:t>‹nr.›</a:t>
            </a:fld>
            <a:endParaRPr lang="nl-NL"/>
          </a:p>
        </p:txBody>
      </p:sp>
    </p:spTree>
    <p:extLst>
      <p:ext uri="{BB962C8B-B14F-4D97-AF65-F5344CB8AC3E}">
        <p14:creationId xmlns:p14="http://schemas.microsoft.com/office/powerpoint/2010/main" val="67825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normAutofit/>
          </a:bodyPr>
          <a:lstStyle/>
          <a:p>
            <a:r>
              <a:rPr lang="nl-NL" dirty="0"/>
              <a:t>Harold Halewijn</a:t>
            </a:r>
          </a:p>
          <a:p>
            <a:pPr lvl="1"/>
            <a:r>
              <a:rPr lang="nl-NL" dirty="0"/>
              <a:t>Geboren in Tilburg</a:t>
            </a:r>
          </a:p>
          <a:p>
            <a:pPr lvl="1"/>
            <a:r>
              <a:rPr lang="nl-NL" dirty="0"/>
              <a:t>Opgegroeid in Wormer</a:t>
            </a:r>
          </a:p>
          <a:p>
            <a:r>
              <a:rPr lang="nl-NL" dirty="0"/>
              <a:t>Nu in </a:t>
            </a:r>
            <a:r>
              <a:rPr lang="nl-NL" dirty="0" err="1"/>
              <a:t>Oost-Knollendam</a:t>
            </a:r>
            <a:r>
              <a:rPr lang="nl-NL" dirty="0"/>
              <a:t> samen met Sorrel, Ties en Mette</a:t>
            </a:r>
          </a:p>
          <a:p>
            <a:r>
              <a:rPr lang="nl-NL" dirty="0"/>
              <a:t>30 jaar ervaring als (IT) system engineer, consultant, ondernemer</a:t>
            </a:r>
          </a:p>
          <a:p>
            <a:r>
              <a:rPr lang="nl-NL" dirty="0"/>
              <a:t>Na ondernemerschap uitstapje gemaakt naar lokale politiek</a:t>
            </a:r>
          </a:p>
          <a:p>
            <a:pPr lvl="1"/>
            <a:endParaRPr lang="nl-NL" dirty="0"/>
          </a:p>
          <a:p>
            <a:endParaRPr lang="nl-NL" dirty="0"/>
          </a:p>
        </p:txBody>
      </p:sp>
      <p:sp>
        <p:nvSpPr>
          <p:cNvPr id="4" name="Tijdelijke aanduiding voor dianummer 3"/>
          <p:cNvSpPr>
            <a:spLocks noGrp="1"/>
          </p:cNvSpPr>
          <p:nvPr>
            <p:ph type="sldNum" sz="quarter" idx="10"/>
          </p:nvPr>
        </p:nvSpPr>
        <p:spPr/>
        <p:txBody>
          <a:bodyPr/>
          <a:lstStyle/>
          <a:p>
            <a:fld id="{EEF595C4-C657-4BE6-9647-A9A4306DA32B}" type="slidenum">
              <a:rPr lang="nl-NL" smtClean="0"/>
              <a:pPr/>
              <a:t>2</a:t>
            </a:fld>
            <a:endParaRPr lang="nl-NL"/>
          </a:p>
        </p:txBody>
      </p:sp>
    </p:spTree>
    <p:extLst>
      <p:ext uri="{BB962C8B-B14F-4D97-AF65-F5344CB8AC3E}">
        <p14:creationId xmlns:p14="http://schemas.microsoft.com/office/powerpoint/2010/main" val="3980568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AC489CB-F850-4279-9953-AF1E56D74E5B}" type="slidenum">
              <a:rPr lang="nl-NL" smtClean="0"/>
              <a:t>11</a:t>
            </a:fld>
            <a:endParaRPr lang="nl-NL"/>
          </a:p>
        </p:txBody>
      </p:sp>
    </p:spTree>
    <p:extLst>
      <p:ext uri="{BB962C8B-B14F-4D97-AF65-F5344CB8AC3E}">
        <p14:creationId xmlns:p14="http://schemas.microsoft.com/office/powerpoint/2010/main" val="1347222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profiel</a:t>
            </a:r>
            <a:r>
              <a:rPr lang="nl-NL" baseline="0" dirty="0"/>
              <a:t> komt niet overeen. Bij een huishouden ligt de grootste vraag in de avond.</a:t>
            </a:r>
          </a:p>
          <a:p>
            <a:r>
              <a:rPr lang="nl-NL" baseline="0" dirty="0"/>
              <a:t>Voor elektrische auto’s is dit rond 9 uur in de ochtend als we auto op het werk inpluggen</a:t>
            </a:r>
          </a:p>
          <a:p>
            <a:r>
              <a:rPr lang="nl-NL" baseline="0" dirty="0"/>
              <a:t>En </a:t>
            </a:r>
            <a:r>
              <a:rPr lang="nl-NL" baseline="0" dirty="0" err="1"/>
              <a:t>savonds</a:t>
            </a:r>
            <a:r>
              <a:rPr lang="nl-NL" baseline="0" dirty="0"/>
              <a:t> als we weer thuis komen</a:t>
            </a:r>
          </a:p>
          <a:p>
            <a:r>
              <a:rPr lang="nl-NL" baseline="0" dirty="0"/>
              <a:t>Het zonnestroomprofiel hebben we zojuist gezien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dirty="0"/>
              <a:t>Vraag en aanbod zijn dus per definitie niet in evenwicht.</a:t>
            </a:r>
          </a:p>
          <a:p>
            <a:endParaRPr lang="nl-NL" dirty="0"/>
          </a:p>
        </p:txBody>
      </p:sp>
      <p:sp>
        <p:nvSpPr>
          <p:cNvPr id="4" name="Tijdelijke aanduiding voor dianummer 3"/>
          <p:cNvSpPr>
            <a:spLocks noGrp="1"/>
          </p:cNvSpPr>
          <p:nvPr>
            <p:ph type="sldNum" sz="quarter" idx="5"/>
          </p:nvPr>
        </p:nvSpPr>
        <p:spPr/>
        <p:txBody>
          <a:bodyPr/>
          <a:lstStyle/>
          <a:p>
            <a:fld id="{6AC489CB-F850-4279-9953-AF1E56D74E5B}" type="slidenum">
              <a:rPr lang="nl-NL" smtClean="0"/>
              <a:t>12</a:t>
            </a:fld>
            <a:endParaRPr lang="nl-NL"/>
          </a:p>
        </p:txBody>
      </p:sp>
    </p:spTree>
    <p:extLst>
      <p:ext uri="{BB962C8B-B14F-4D97-AF65-F5344CB8AC3E}">
        <p14:creationId xmlns:p14="http://schemas.microsoft.com/office/powerpoint/2010/main" val="2587288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 we nodig hebben is Regelbaar Vermogen.</a:t>
            </a:r>
          </a:p>
          <a:p>
            <a:r>
              <a:rPr lang="nl-NL" dirty="0"/>
              <a:t>Het omzetten van overschotten naar H2 kan een bijdrage leveren</a:t>
            </a:r>
          </a:p>
          <a:p>
            <a:r>
              <a:rPr lang="nl-NL" dirty="0"/>
              <a:t>Ik verwacht dit niet op korte termijn omdat het aantal momenten waarop er echt overschot is nog te weinig is om dit rendabel te maken</a:t>
            </a:r>
          </a:p>
          <a:p>
            <a:endParaRPr lang="nl-NL" dirty="0"/>
          </a:p>
        </p:txBody>
      </p:sp>
      <p:sp>
        <p:nvSpPr>
          <p:cNvPr id="4" name="Tijdelijke aanduiding voor dianummer 3"/>
          <p:cNvSpPr>
            <a:spLocks noGrp="1"/>
          </p:cNvSpPr>
          <p:nvPr>
            <p:ph type="sldNum" sz="quarter" idx="5"/>
          </p:nvPr>
        </p:nvSpPr>
        <p:spPr/>
        <p:txBody>
          <a:bodyPr/>
          <a:lstStyle/>
          <a:p>
            <a:fld id="{6AC489CB-F850-4279-9953-AF1E56D74E5B}" type="slidenum">
              <a:rPr lang="nl-NL" smtClean="0"/>
              <a:t>13</a:t>
            </a:fld>
            <a:endParaRPr lang="nl-NL"/>
          </a:p>
        </p:txBody>
      </p:sp>
    </p:spTree>
    <p:extLst>
      <p:ext uri="{BB962C8B-B14F-4D97-AF65-F5344CB8AC3E}">
        <p14:creationId xmlns:p14="http://schemas.microsoft.com/office/powerpoint/2010/main" val="1528661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Hoe kun je vraag en aanbod beter matchen?</a:t>
            </a:r>
          </a:p>
          <a:p>
            <a:r>
              <a:rPr lang="nl-NL" dirty="0"/>
              <a:t>Kun je de laadpaal later laten inschakelen?</a:t>
            </a:r>
          </a:p>
          <a:p>
            <a:r>
              <a:rPr lang="nl-NL" dirty="0"/>
              <a:t>Kun je zonnestroom opslaan en later gebruiken?</a:t>
            </a:r>
          </a:p>
          <a:p>
            <a:r>
              <a:rPr lang="nl-NL" dirty="0"/>
              <a:t>Een vaste prijs is geen prikkel om vraag en aanbod te verschuiven</a:t>
            </a:r>
          </a:p>
        </p:txBody>
      </p:sp>
      <p:sp>
        <p:nvSpPr>
          <p:cNvPr id="4" name="Tijdelijke aanduiding voor dianummer 3"/>
          <p:cNvSpPr>
            <a:spLocks noGrp="1"/>
          </p:cNvSpPr>
          <p:nvPr>
            <p:ph type="sldNum" sz="quarter" idx="5"/>
          </p:nvPr>
        </p:nvSpPr>
        <p:spPr/>
        <p:txBody>
          <a:bodyPr/>
          <a:lstStyle/>
          <a:p>
            <a:fld id="{6AC489CB-F850-4279-9953-AF1E56D74E5B}" type="slidenum">
              <a:rPr lang="nl-NL" smtClean="0"/>
              <a:t>14</a:t>
            </a:fld>
            <a:endParaRPr lang="nl-NL"/>
          </a:p>
        </p:txBody>
      </p:sp>
    </p:spTree>
    <p:extLst>
      <p:ext uri="{BB962C8B-B14F-4D97-AF65-F5344CB8AC3E}">
        <p14:creationId xmlns:p14="http://schemas.microsoft.com/office/powerpoint/2010/main" val="1703999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Ook aan de opwek zijde kunnen we regelen. </a:t>
            </a:r>
          </a:p>
          <a:p>
            <a:r>
              <a:rPr lang="nl-NL" dirty="0"/>
              <a:t>Een voorbeeld is peak </a:t>
            </a:r>
            <a:r>
              <a:rPr lang="nl-NL" dirty="0" err="1"/>
              <a:t>shaving</a:t>
            </a:r>
            <a:endParaRPr lang="nl-NL" dirty="0"/>
          </a:p>
          <a:p>
            <a:r>
              <a:rPr lang="nl-NL" dirty="0"/>
              <a:t>Door het omvormer vermogen te beperken wordt er minder energie geleverd.</a:t>
            </a:r>
          </a:p>
          <a:p>
            <a:r>
              <a:rPr lang="nl-NL" dirty="0"/>
              <a:t>Dit scheelt maar 2-3% per jaar.</a:t>
            </a:r>
          </a:p>
          <a:p>
            <a:r>
              <a:rPr lang="nl-NL" dirty="0"/>
              <a:t>De grafiek die we eerder zagen met congestie:</a:t>
            </a:r>
          </a:p>
          <a:p>
            <a:r>
              <a:rPr lang="nl-NL" dirty="0"/>
              <a:t>We laten de omvormer zelf dynamisch het vermogen </a:t>
            </a:r>
            <a:r>
              <a:rPr lang="nl-NL" dirty="0" err="1"/>
              <a:t>terugleveren</a:t>
            </a:r>
            <a:r>
              <a:rPr lang="nl-NL" dirty="0"/>
              <a:t>. Dat geeft meer balans.</a:t>
            </a:r>
          </a:p>
          <a:p>
            <a:r>
              <a:rPr lang="nl-NL" dirty="0"/>
              <a:t>En als er geen congestie is, kan de omvormer gewoon 100% productie leveren.</a:t>
            </a:r>
          </a:p>
          <a:p>
            <a:r>
              <a:rPr lang="nl-NL" dirty="0"/>
              <a:t>Dit tref je doorgaans alleen bij duurdere merken aan.</a:t>
            </a:r>
          </a:p>
        </p:txBody>
      </p:sp>
      <p:sp>
        <p:nvSpPr>
          <p:cNvPr id="4" name="Tijdelijke aanduiding voor dianummer 3"/>
          <p:cNvSpPr>
            <a:spLocks noGrp="1"/>
          </p:cNvSpPr>
          <p:nvPr>
            <p:ph type="sldNum" sz="quarter" idx="5"/>
          </p:nvPr>
        </p:nvSpPr>
        <p:spPr/>
        <p:txBody>
          <a:bodyPr/>
          <a:lstStyle/>
          <a:p>
            <a:fld id="{6AC489CB-F850-4279-9953-AF1E56D74E5B}" type="slidenum">
              <a:rPr lang="nl-NL" smtClean="0"/>
              <a:t>15</a:t>
            </a:fld>
            <a:endParaRPr lang="nl-NL"/>
          </a:p>
        </p:txBody>
      </p:sp>
    </p:spTree>
    <p:extLst>
      <p:ext uri="{BB962C8B-B14F-4D97-AF65-F5344CB8AC3E}">
        <p14:creationId xmlns:p14="http://schemas.microsoft.com/office/powerpoint/2010/main" val="4192351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a:t>
            </a:r>
            <a:r>
              <a:rPr lang="nl-NL" dirty="0" err="1"/>
              <a:t>capaciteits</a:t>
            </a:r>
            <a:r>
              <a:rPr lang="nl-NL" dirty="0"/>
              <a:t> tarief kan helpen congestie te voorkomen.</a:t>
            </a:r>
          </a:p>
          <a:p>
            <a:r>
              <a:rPr lang="nl-NL" dirty="0"/>
              <a:t>En kan helpen om vraag en aanbod van vermogen beter op elkaar te stemmen.</a:t>
            </a:r>
          </a:p>
          <a:p>
            <a:r>
              <a:rPr lang="nl-NL" dirty="0"/>
              <a:t>Zelf kun je ook wat doen:</a:t>
            </a:r>
          </a:p>
          <a:p>
            <a:r>
              <a:rPr lang="nl-NL" dirty="0"/>
              <a:t>Zoek naar regelbaar vermogen</a:t>
            </a:r>
          </a:p>
          <a:p>
            <a:r>
              <a:rPr lang="nl-NL" dirty="0"/>
              <a:t>Kijk kritisch naar PV ontwerp</a:t>
            </a:r>
          </a:p>
        </p:txBody>
      </p:sp>
      <p:sp>
        <p:nvSpPr>
          <p:cNvPr id="4" name="Tijdelijke aanduiding voor dianummer 3"/>
          <p:cNvSpPr>
            <a:spLocks noGrp="1"/>
          </p:cNvSpPr>
          <p:nvPr>
            <p:ph type="sldNum" sz="quarter" idx="5"/>
          </p:nvPr>
        </p:nvSpPr>
        <p:spPr/>
        <p:txBody>
          <a:bodyPr/>
          <a:lstStyle/>
          <a:p>
            <a:fld id="{6AC489CB-F850-4279-9953-AF1E56D74E5B}" type="slidenum">
              <a:rPr lang="nl-NL" smtClean="0"/>
              <a:t>16</a:t>
            </a:fld>
            <a:endParaRPr lang="nl-NL"/>
          </a:p>
        </p:txBody>
      </p:sp>
    </p:spTree>
    <p:extLst>
      <p:ext uri="{BB962C8B-B14F-4D97-AF65-F5344CB8AC3E}">
        <p14:creationId xmlns:p14="http://schemas.microsoft.com/office/powerpoint/2010/main" val="3228852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AC489CB-F850-4279-9953-AF1E56D74E5B}" type="slidenum">
              <a:rPr lang="nl-NL" smtClean="0"/>
              <a:t>17</a:t>
            </a:fld>
            <a:endParaRPr lang="nl-NL"/>
          </a:p>
        </p:txBody>
      </p:sp>
    </p:spTree>
    <p:extLst>
      <p:ext uri="{BB962C8B-B14F-4D97-AF65-F5344CB8AC3E}">
        <p14:creationId xmlns:p14="http://schemas.microsoft.com/office/powerpoint/2010/main" val="3374823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Sessy</a:t>
            </a:r>
            <a:r>
              <a:rPr lang="nl-NL" dirty="0"/>
              <a:t> en batterijen van Omvormer fabrikanten</a:t>
            </a:r>
          </a:p>
          <a:p>
            <a:r>
              <a:rPr lang="nl-NL" dirty="0"/>
              <a:t>Slimmere sturing op basis van Day-</a:t>
            </a:r>
            <a:r>
              <a:rPr lang="nl-NL" dirty="0" err="1"/>
              <a:t>ahead</a:t>
            </a:r>
            <a:r>
              <a:rPr lang="nl-NL" dirty="0"/>
              <a:t> sturing</a:t>
            </a:r>
          </a:p>
          <a:p>
            <a:endParaRPr lang="nl-NL" dirty="0"/>
          </a:p>
        </p:txBody>
      </p:sp>
      <p:sp>
        <p:nvSpPr>
          <p:cNvPr id="4" name="Tijdelijke aanduiding voor dianummer 3"/>
          <p:cNvSpPr>
            <a:spLocks noGrp="1"/>
          </p:cNvSpPr>
          <p:nvPr>
            <p:ph type="sldNum" sz="quarter" idx="5"/>
          </p:nvPr>
        </p:nvSpPr>
        <p:spPr/>
        <p:txBody>
          <a:bodyPr/>
          <a:lstStyle/>
          <a:p>
            <a:fld id="{6AC489CB-F850-4279-9953-AF1E56D74E5B}" type="slidenum">
              <a:rPr lang="nl-NL" smtClean="0"/>
              <a:t>18</a:t>
            </a:fld>
            <a:endParaRPr lang="nl-NL"/>
          </a:p>
        </p:txBody>
      </p:sp>
    </p:spTree>
    <p:extLst>
      <p:ext uri="{BB962C8B-B14F-4D97-AF65-F5344CB8AC3E}">
        <p14:creationId xmlns:p14="http://schemas.microsoft.com/office/powerpoint/2010/main" val="503913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Hier zien we een warmtepomp.</a:t>
            </a:r>
          </a:p>
          <a:p>
            <a:r>
              <a:rPr lang="nl-NL" dirty="0"/>
              <a:t>Uit deze metingen kunnen experts aflezen dat deze pomp niet goed geregeld wordt.</a:t>
            </a:r>
          </a:p>
          <a:p>
            <a:r>
              <a:rPr lang="nl-NL" dirty="0"/>
              <a:t>Maar hier lossen we de gevolgen van </a:t>
            </a:r>
            <a:r>
              <a:rPr lang="nl-NL"/>
              <a:t>de foutieve pomp </a:t>
            </a:r>
            <a:r>
              <a:rPr lang="nl-NL" dirty="0"/>
              <a:t>op met een batterij.</a:t>
            </a:r>
          </a:p>
          <a:p>
            <a:r>
              <a:rPr lang="nl-NL" dirty="0"/>
              <a:t>De pieken worden geleverd vanuit de batterij.</a:t>
            </a:r>
          </a:p>
          <a:p>
            <a:r>
              <a:rPr lang="nl-NL" dirty="0"/>
              <a:t>In de dalen wordt de batterij weer gevuld.</a:t>
            </a:r>
          </a:p>
          <a:p>
            <a:r>
              <a:rPr lang="nl-NL" dirty="0"/>
              <a:t>Het resultaat is balans.</a:t>
            </a:r>
          </a:p>
        </p:txBody>
      </p:sp>
      <p:sp>
        <p:nvSpPr>
          <p:cNvPr id="4" name="Tijdelijke aanduiding voor dianummer 3"/>
          <p:cNvSpPr>
            <a:spLocks noGrp="1"/>
          </p:cNvSpPr>
          <p:nvPr>
            <p:ph type="sldNum" sz="quarter" idx="5"/>
          </p:nvPr>
        </p:nvSpPr>
        <p:spPr/>
        <p:txBody>
          <a:bodyPr/>
          <a:lstStyle/>
          <a:p>
            <a:fld id="{6AC489CB-F850-4279-9953-AF1E56D74E5B}" type="slidenum">
              <a:rPr lang="nl-NL" smtClean="0"/>
              <a:t>19</a:t>
            </a:fld>
            <a:endParaRPr lang="nl-NL"/>
          </a:p>
        </p:txBody>
      </p:sp>
    </p:spTree>
    <p:extLst>
      <p:ext uri="{BB962C8B-B14F-4D97-AF65-F5344CB8AC3E}">
        <p14:creationId xmlns:p14="http://schemas.microsoft.com/office/powerpoint/2010/main" val="438272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AC489CB-F850-4279-9953-AF1E56D74E5B}" type="slidenum">
              <a:rPr lang="nl-NL" smtClean="0"/>
              <a:t>20</a:t>
            </a:fld>
            <a:endParaRPr lang="nl-NL"/>
          </a:p>
        </p:txBody>
      </p:sp>
    </p:spTree>
    <p:extLst>
      <p:ext uri="{BB962C8B-B14F-4D97-AF65-F5344CB8AC3E}">
        <p14:creationId xmlns:p14="http://schemas.microsoft.com/office/powerpoint/2010/main" val="1464271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Politiek heeft veel inzage gegeven in maatschappelijke thema’s</a:t>
            </a:r>
          </a:p>
          <a:p>
            <a:r>
              <a:rPr lang="nl-NL" dirty="0"/>
              <a:t>En hoe verdedig je jouw ideeën over die maatschappij?</a:t>
            </a:r>
          </a:p>
        </p:txBody>
      </p:sp>
      <p:sp>
        <p:nvSpPr>
          <p:cNvPr id="4" name="Tijdelijke aanduiding voor dianummer 3"/>
          <p:cNvSpPr>
            <a:spLocks noGrp="1"/>
          </p:cNvSpPr>
          <p:nvPr>
            <p:ph type="sldNum" sz="quarter" idx="5"/>
          </p:nvPr>
        </p:nvSpPr>
        <p:spPr/>
        <p:txBody>
          <a:bodyPr/>
          <a:lstStyle/>
          <a:p>
            <a:fld id="{6AC489CB-F850-4279-9953-AF1E56D74E5B}" type="slidenum">
              <a:rPr lang="nl-NL" smtClean="0"/>
              <a:t>3</a:t>
            </a:fld>
            <a:endParaRPr lang="nl-NL"/>
          </a:p>
        </p:txBody>
      </p:sp>
    </p:spTree>
    <p:extLst>
      <p:ext uri="{BB962C8B-B14F-4D97-AF65-F5344CB8AC3E}">
        <p14:creationId xmlns:p14="http://schemas.microsoft.com/office/powerpoint/2010/main" val="11599597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AC489CB-F850-4279-9953-AF1E56D74E5B}" type="slidenum">
              <a:rPr lang="nl-NL" smtClean="0"/>
              <a:t>21</a:t>
            </a:fld>
            <a:endParaRPr lang="nl-NL"/>
          </a:p>
        </p:txBody>
      </p:sp>
    </p:spTree>
    <p:extLst>
      <p:ext uri="{BB962C8B-B14F-4D97-AF65-F5344CB8AC3E}">
        <p14:creationId xmlns:p14="http://schemas.microsoft.com/office/powerpoint/2010/main" val="2790487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Peak </a:t>
            </a:r>
            <a:r>
              <a:rPr lang="nl-NL" dirty="0" err="1"/>
              <a:t>Shaving</a:t>
            </a:r>
            <a:r>
              <a:rPr lang="nl-NL" dirty="0"/>
              <a:t> met een batterij kan ook helpen om de aansluitwaarde van een woning te verlagen.</a:t>
            </a:r>
          </a:p>
          <a:p>
            <a:r>
              <a:rPr lang="nl-NL" dirty="0"/>
              <a:t>Een 3x35A aansluiting kan ook met 3x25A + een batterij worden gevoed.</a:t>
            </a:r>
          </a:p>
          <a:p>
            <a:r>
              <a:rPr lang="nl-NL" dirty="0"/>
              <a:t>Dat geeft mogelijk ruimte op het netwerk</a:t>
            </a:r>
          </a:p>
          <a:p>
            <a:r>
              <a:rPr lang="nl-NL" dirty="0"/>
              <a:t>Gele lijn: capaciteitstarief. Normaal in België. Gewenst in NL?</a:t>
            </a:r>
          </a:p>
        </p:txBody>
      </p:sp>
      <p:sp>
        <p:nvSpPr>
          <p:cNvPr id="4" name="Tijdelijke aanduiding voor dianummer 3"/>
          <p:cNvSpPr>
            <a:spLocks noGrp="1"/>
          </p:cNvSpPr>
          <p:nvPr>
            <p:ph type="sldNum" sz="quarter" idx="5"/>
          </p:nvPr>
        </p:nvSpPr>
        <p:spPr/>
        <p:txBody>
          <a:bodyPr/>
          <a:lstStyle/>
          <a:p>
            <a:fld id="{6AC489CB-F850-4279-9953-AF1E56D74E5B}" type="slidenum">
              <a:rPr lang="nl-NL" smtClean="0"/>
              <a:t>22</a:t>
            </a:fld>
            <a:endParaRPr lang="nl-NL"/>
          </a:p>
        </p:txBody>
      </p:sp>
    </p:spTree>
    <p:extLst>
      <p:ext uri="{BB962C8B-B14F-4D97-AF65-F5344CB8AC3E}">
        <p14:creationId xmlns:p14="http://schemas.microsoft.com/office/powerpoint/2010/main" val="29849704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energie prijs komt tot stand door ingekochte energie op lange termijn + </a:t>
            </a:r>
            <a:r>
              <a:rPr lang="nl-NL" dirty="0" err="1"/>
              <a:t>day</a:t>
            </a:r>
            <a:r>
              <a:rPr lang="nl-NL" dirty="0"/>
              <a:t> </a:t>
            </a:r>
            <a:r>
              <a:rPr lang="nl-NL" dirty="0" err="1"/>
              <a:t>ahead</a:t>
            </a:r>
            <a:endParaRPr lang="nl-NL" dirty="0"/>
          </a:p>
          <a:p>
            <a:r>
              <a:rPr lang="nl-NL" dirty="0"/>
              <a:t>Dit moet zorgen voor balans.</a:t>
            </a:r>
          </a:p>
          <a:p>
            <a:r>
              <a:rPr lang="nl-NL" dirty="0"/>
              <a:t>Maar in de praktijk ontstaat er onbalans</a:t>
            </a:r>
          </a:p>
          <a:p>
            <a:r>
              <a:rPr lang="nl-NL" dirty="0" err="1"/>
              <a:t>Tennet</a:t>
            </a:r>
            <a:r>
              <a:rPr lang="nl-NL" dirty="0"/>
              <a:t> is hiervoor verantwoordelijk en stelt onbalans prijzen vast per 15 minuten</a:t>
            </a:r>
          </a:p>
          <a:p>
            <a:r>
              <a:rPr lang="nl-NL" dirty="0"/>
              <a:t>In blok 10 wordt meer energie verbruikt dan is ingekocht, die moet gekocht worden tegen € 50/MWh</a:t>
            </a:r>
          </a:p>
          <a:p>
            <a:r>
              <a:rPr lang="nl-NL" dirty="0"/>
              <a:t>In blok 14 wordt minder energie verbruikt, dit levert € 70/MWh</a:t>
            </a:r>
          </a:p>
          <a:p>
            <a:r>
              <a:rPr lang="nl-NL" dirty="0"/>
              <a:t>Dit is een onderdeel van </a:t>
            </a:r>
            <a:r>
              <a:rPr lang="nl-NL" dirty="0" err="1"/>
              <a:t>Intraday</a:t>
            </a:r>
            <a:r>
              <a:rPr lang="nl-NL" dirty="0"/>
              <a:t> handel.</a:t>
            </a:r>
          </a:p>
        </p:txBody>
      </p:sp>
      <p:sp>
        <p:nvSpPr>
          <p:cNvPr id="4" name="Tijdelijke aanduiding voor dianummer 3"/>
          <p:cNvSpPr>
            <a:spLocks noGrp="1"/>
          </p:cNvSpPr>
          <p:nvPr>
            <p:ph type="sldNum" sz="quarter" idx="5"/>
          </p:nvPr>
        </p:nvSpPr>
        <p:spPr/>
        <p:txBody>
          <a:bodyPr/>
          <a:lstStyle/>
          <a:p>
            <a:fld id="{6AC489CB-F850-4279-9953-AF1E56D74E5B}" type="slidenum">
              <a:rPr lang="nl-NL" smtClean="0"/>
              <a:t>23</a:t>
            </a:fld>
            <a:endParaRPr lang="nl-NL"/>
          </a:p>
        </p:txBody>
      </p:sp>
    </p:spTree>
    <p:extLst>
      <p:ext uri="{BB962C8B-B14F-4D97-AF65-F5344CB8AC3E}">
        <p14:creationId xmlns:p14="http://schemas.microsoft.com/office/powerpoint/2010/main" val="3596818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Elke thuisbatterij is primair bedoeld om overtollige zonenergie op te slaan voor later gebruik.</a:t>
            </a:r>
          </a:p>
          <a:p>
            <a:r>
              <a:rPr lang="nl-NL" dirty="0"/>
              <a:t>Is dus load </a:t>
            </a:r>
            <a:r>
              <a:rPr lang="nl-NL" dirty="0" err="1"/>
              <a:t>shifting</a:t>
            </a:r>
            <a:endParaRPr lang="nl-NL" dirty="0"/>
          </a:p>
          <a:p>
            <a:r>
              <a:rPr lang="nl-NL" dirty="0"/>
              <a:t>Elke merk PV komt met batterij oplossingen</a:t>
            </a:r>
          </a:p>
          <a:p>
            <a:r>
              <a:rPr lang="nl-NL" dirty="0"/>
              <a:t>Maar vormen ook eilandjes en werken niet samen met producten die je al in huis hebt</a:t>
            </a:r>
          </a:p>
          <a:p>
            <a:r>
              <a:rPr lang="nl-NL" dirty="0"/>
              <a:t>En kan de thuisbatterij ook actief een bijdrage leveren aan ‘regelbaar vermogen’?</a:t>
            </a:r>
          </a:p>
          <a:p>
            <a:r>
              <a:rPr lang="nl-NL" dirty="0"/>
              <a:t>Vergelijk niet teveel op prijs maar vooral op functionaliteit. En die ligt in de software.</a:t>
            </a:r>
          </a:p>
        </p:txBody>
      </p:sp>
      <p:sp>
        <p:nvSpPr>
          <p:cNvPr id="4" name="Tijdelijke aanduiding voor dianummer 3"/>
          <p:cNvSpPr>
            <a:spLocks noGrp="1"/>
          </p:cNvSpPr>
          <p:nvPr>
            <p:ph type="sldNum" sz="quarter" idx="5"/>
          </p:nvPr>
        </p:nvSpPr>
        <p:spPr/>
        <p:txBody>
          <a:bodyPr/>
          <a:lstStyle/>
          <a:p>
            <a:fld id="{6AC489CB-F850-4279-9953-AF1E56D74E5B}" type="slidenum">
              <a:rPr lang="nl-NL" smtClean="0"/>
              <a:t>24</a:t>
            </a:fld>
            <a:endParaRPr lang="nl-NL"/>
          </a:p>
        </p:txBody>
      </p:sp>
    </p:spTree>
    <p:extLst>
      <p:ext uri="{BB962C8B-B14F-4D97-AF65-F5344CB8AC3E}">
        <p14:creationId xmlns:p14="http://schemas.microsoft.com/office/powerpoint/2010/main" val="87250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schaap met de 5 poten: een </a:t>
            </a:r>
            <a:r>
              <a:rPr lang="nl-NL" dirty="0" err="1"/>
              <a:t>allekunner</a:t>
            </a:r>
            <a:r>
              <a:rPr lang="nl-NL" dirty="0"/>
              <a:t>. Maar is dat ook mogelijk?</a:t>
            </a:r>
          </a:p>
        </p:txBody>
      </p:sp>
      <p:sp>
        <p:nvSpPr>
          <p:cNvPr id="4" name="Tijdelijke aanduiding voor dianummer 3"/>
          <p:cNvSpPr>
            <a:spLocks noGrp="1"/>
          </p:cNvSpPr>
          <p:nvPr>
            <p:ph type="sldNum" sz="quarter" idx="5"/>
          </p:nvPr>
        </p:nvSpPr>
        <p:spPr/>
        <p:txBody>
          <a:bodyPr/>
          <a:lstStyle/>
          <a:p>
            <a:fld id="{6AC489CB-F850-4279-9953-AF1E56D74E5B}" type="slidenum">
              <a:rPr lang="nl-NL" smtClean="0"/>
              <a:t>25</a:t>
            </a:fld>
            <a:endParaRPr lang="nl-NL"/>
          </a:p>
        </p:txBody>
      </p:sp>
    </p:spTree>
    <p:extLst>
      <p:ext uri="{BB962C8B-B14F-4D97-AF65-F5344CB8AC3E}">
        <p14:creationId xmlns:p14="http://schemas.microsoft.com/office/powerpoint/2010/main" val="41192582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En wat staat er niet in de lijst?</a:t>
            </a:r>
          </a:p>
        </p:txBody>
      </p:sp>
      <p:sp>
        <p:nvSpPr>
          <p:cNvPr id="4" name="Tijdelijke aanduiding voor dianummer 3"/>
          <p:cNvSpPr>
            <a:spLocks noGrp="1"/>
          </p:cNvSpPr>
          <p:nvPr>
            <p:ph type="sldNum" sz="quarter" idx="5"/>
          </p:nvPr>
        </p:nvSpPr>
        <p:spPr/>
        <p:txBody>
          <a:bodyPr/>
          <a:lstStyle/>
          <a:p>
            <a:fld id="{6AC489CB-F850-4279-9953-AF1E56D74E5B}" type="slidenum">
              <a:rPr lang="nl-NL" smtClean="0"/>
              <a:t>26</a:t>
            </a:fld>
            <a:endParaRPr lang="nl-NL"/>
          </a:p>
        </p:txBody>
      </p:sp>
    </p:spTree>
    <p:extLst>
      <p:ext uri="{BB962C8B-B14F-4D97-AF65-F5344CB8AC3E}">
        <p14:creationId xmlns:p14="http://schemas.microsoft.com/office/powerpoint/2010/main" val="7456023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AC489CB-F850-4279-9953-AF1E56D74E5B}" type="slidenum">
              <a:rPr lang="nl-NL" smtClean="0"/>
              <a:t>27</a:t>
            </a:fld>
            <a:endParaRPr lang="nl-NL"/>
          </a:p>
        </p:txBody>
      </p:sp>
    </p:spTree>
    <p:extLst>
      <p:ext uri="{BB962C8B-B14F-4D97-AF65-F5344CB8AC3E}">
        <p14:creationId xmlns:p14="http://schemas.microsoft.com/office/powerpoint/2010/main" val="2258530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Hobby werd nieuw beroep</a:t>
            </a:r>
          </a:p>
          <a:p>
            <a:r>
              <a:rPr lang="nl-NL" dirty="0"/>
              <a:t>Kennis delen</a:t>
            </a:r>
          </a:p>
          <a:p>
            <a:r>
              <a:rPr lang="nl-NL" dirty="0"/>
              <a:t>Moeilijk makkelijk maken</a:t>
            </a:r>
          </a:p>
        </p:txBody>
      </p:sp>
      <p:sp>
        <p:nvSpPr>
          <p:cNvPr id="4" name="Tijdelijke aanduiding voor dianummer 3"/>
          <p:cNvSpPr>
            <a:spLocks noGrp="1"/>
          </p:cNvSpPr>
          <p:nvPr>
            <p:ph type="sldNum" sz="quarter" idx="5"/>
          </p:nvPr>
        </p:nvSpPr>
        <p:spPr/>
        <p:txBody>
          <a:bodyPr/>
          <a:lstStyle/>
          <a:p>
            <a:fld id="{6AC489CB-F850-4279-9953-AF1E56D74E5B}" type="slidenum">
              <a:rPr lang="nl-NL" smtClean="0"/>
              <a:t>4</a:t>
            </a:fld>
            <a:endParaRPr lang="nl-NL"/>
          </a:p>
        </p:txBody>
      </p:sp>
    </p:spTree>
    <p:extLst>
      <p:ext uri="{BB962C8B-B14F-4D97-AF65-F5344CB8AC3E}">
        <p14:creationId xmlns:p14="http://schemas.microsoft.com/office/powerpoint/2010/main" val="1325679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Volvo associeer je met veiligheid en robuustheid</a:t>
            </a:r>
          </a:p>
          <a:p>
            <a:r>
              <a:rPr lang="nl-NL" dirty="0"/>
              <a:t>Toch is er altijd iets waar je geen rekening mee hebt gehouden…..</a:t>
            </a:r>
          </a:p>
        </p:txBody>
      </p:sp>
      <p:sp>
        <p:nvSpPr>
          <p:cNvPr id="4" name="Tijdelijke aanduiding voor dianummer 3"/>
          <p:cNvSpPr>
            <a:spLocks noGrp="1"/>
          </p:cNvSpPr>
          <p:nvPr>
            <p:ph type="sldNum" sz="quarter" idx="5"/>
          </p:nvPr>
        </p:nvSpPr>
        <p:spPr/>
        <p:txBody>
          <a:bodyPr/>
          <a:lstStyle/>
          <a:p>
            <a:fld id="{6AC489CB-F850-4279-9953-AF1E56D74E5B}" type="slidenum">
              <a:rPr lang="nl-NL" smtClean="0"/>
              <a:t>5</a:t>
            </a:fld>
            <a:endParaRPr lang="nl-NL"/>
          </a:p>
        </p:txBody>
      </p:sp>
    </p:spTree>
    <p:extLst>
      <p:ext uri="{BB962C8B-B14F-4D97-AF65-F5344CB8AC3E}">
        <p14:creationId xmlns:p14="http://schemas.microsoft.com/office/powerpoint/2010/main" val="2798865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Onzekerheden</a:t>
            </a:r>
          </a:p>
          <a:p>
            <a:r>
              <a:rPr lang="nl-NL" dirty="0"/>
              <a:t>Waar zit dat dan?</a:t>
            </a:r>
          </a:p>
          <a:p>
            <a:r>
              <a:rPr lang="nl-NL" dirty="0"/>
              <a:t>Onzekerheid zit hem op dit moment gewoon in het netwerk.</a:t>
            </a:r>
          </a:p>
          <a:p>
            <a:r>
              <a:rPr lang="nl-NL" dirty="0"/>
              <a:t>Niet het Hoogspanningsnetwerk, dat is de meeste delen van ons land wel voldoende.</a:t>
            </a:r>
          </a:p>
          <a:p>
            <a:r>
              <a:rPr lang="nl-NL" dirty="0"/>
              <a:t>Er zijn capaciteitsproblemen in het MS en LS netwerk.</a:t>
            </a:r>
          </a:p>
          <a:p>
            <a:r>
              <a:rPr lang="nl-NL" dirty="0" err="1"/>
              <a:t>Peakshaving</a:t>
            </a:r>
            <a:endParaRPr lang="nl-NL" dirty="0"/>
          </a:p>
          <a:p>
            <a:r>
              <a:rPr lang="nl-NL" dirty="0" err="1"/>
              <a:t>Curtailment</a:t>
            </a:r>
            <a:endParaRPr lang="nl-NL" dirty="0"/>
          </a:p>
          <a:p>
            <a:r>
              <a:rPr lang="nl-NL" dirty="0"/>
              <a:t>Congestiemanagement</a:t>
            </a:r>
          </a:p>
          <a:p>
            <a:r>
              <a:rPr lang="nl-NL" dirty="0"/>
              <a:t>Transportcapaciteit</a:t>
            </a:r>
          </a:p>
          <a:p>
            <a:r>
              <a:rPr lang="nl-NL" dirty="0"/>
              <a:t>Dynamische Tarieven</a:t>
            </a:r>
          </a:p>
          <a:p>
            <a:endParaRPr lang="nl-NL" dirty="0"/>
          </a:p>
        </p:txBody>
      </p:sp>
      <p:sp>
        <p:nvSpPr>
          <p:cNvPr id="4" name="Tijdelijke aanduiding voor dianummer 3"/>
          <p:cNvSpPr>
            <a:spLocks noGrp="1"/>
          </p:cNvSpPr>
          <p:nvPr>
            <p:ph type="sldNum" sz="quarter" idx="5"/>
          </p:nvPr>
        </p:nvSpPr>
        <p:spPr/>
        <p:txBody>
          <a:bodyPr/>
          <a:lstStyle/>
          <a:p>
            <a:fld id="{6AC489CB-F850-4279-9953-AF1E56D74E5B}" type="slidenum">
              <a:rPr lang="nl-NL" smtClean="0"/>
              <a:t>6</a:t>
            </a:fld>
            <a:endParaRPr lang="nl-NL"/>
          </a:p>
        </p:txBody>
      </p:sp>
    </p:spTree>
    <p:extLst>
      <p:ext uri="{BB962C8B-B14F-4D97-AF65-F5344CB8AC3E}">
        <p14:creationId xmlns:p14="http://schemas.microsoft.com/office/powerpoint/2010/main" val="1226722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Laten we beginnen met Netcongestie. Het vastlopen van het elektriciteitsnetwerk</a:t>
            </a:r>
          </a:p>
          <a:p>
            <a:r>
              <a:rPr lang="nl-NL" dirty="0"/>
              <a:t>Kijk maar eens naar de files:</a:t>
            </a:r>
          </a:p>
          <a:p>
            <a:r>
              <a:rPr lang="nl-NL" dirty="0"/>
              <a:t>Zijn de wegen te smal of is het aantal auto’s teveel?</a:t>
            </a:r>
          </a:p>
          <a:p>
            <a:endParaRPr lang="nl-NL" dirty="0"/>
          </a:p>
          <a:p>
            <a:r>
              <a:rPr lang="nl-NL" dirty="0"/>
              <a:t>We gaan daarvoor terug naar maandag 3 april 2023.</a:t>
            </a:r>
          </a:p>
          <a:p>
            <a:r>
              <a:rPr lang="nl-NL" dirty="0"/>
              <a:t>Als je zelf zonnepanelen hebt, open dan eens de app en kijk naar jouw grafiek op die 3</a:t>
            </a:r>
            <a:r>
              <a:rPr lang="nl-NL" baseline="30000" dirty="0"/>
              <a:t>e</a:t>
            </a:r>
            <a:r>
              <a:rPr lang="nl-NL" dirty="0"/>
              <a:t> april.</a:t>
            </a:r>
          </a:p>
        </p:txBody>
      </p:sp>
      <p:sp>
        <p:nvSpPr>
          <p:cNvPr id="4" name="Tijdelijke aanduiding voor dianummer 3"/>
          <p:cNvSpPr>
            <a:spLocks noGrp="1"/>
          </p:cNvSpPr>
          <p:nvPr>
            <p:ph type="sldNum" sz="quarter" idx="5"/>
          </p:nvPr>
        </p:nvSpPr>
        <p:spPr/>
        <p:txBody>
          <a:bodyPr/>
          <a:lstStyle/>
          <a:p>
            <a:fld id="{6AC489CB-F850-4279-9953-AF1E56D74E5B}" type="slidenum">
              <a:rPr lang="nl-NL" smtClean="0"/>
              <a:t>7</a:t>
            </a:fld>
            <a:endParaRPr lang="nl-NL"/>
          </a:p>
        </p:txBody>
      </p:sp>
    </p:spTree>
    <p:extLst>
      <p:ext uri="{BB962C8B-B14F-4D97-AF65-F5344CB8AC3E}">
        <p14:creationId xmlns:p14="http://schemas.microsoft.com/office/powerpoint/2010/main" val="2230898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ander fenomeen waarover je steeds vaker hoort zijn Dynamische Tarieven.</a:t>
            </a:r>
          </a:p>
          <a:p>
            <a:r>
              <a:rPr lang="nl-NL" dirty="0"/>
              <a:t>Veel huishoudens rekenen het energieverbruik af op een vastgesteld tarief. </a:t>
            </a:r>
          </a:p>
          <a:p>
            <a:r>
              <a:rPr lang="nl-NL" dirty="0"/>
              <a:t>Vroeger hadden we dag en nachtstroom.</a:t>
            </a:r>
          </a:p>
          <a:p>
            <a:r>
              <a:rPr lang="nl-NL" dirty="0"/>
              <a:t>Dynamische </a:t>
            </a:r>
            <a:r>
              <a:rPr lang="nl-NL"/>
              <a:t>tarieven worden de </a:t>
            </a:r>
            <a:r>
              <a:rPr lang="nl-NL" dirty="0"/>
              <a:t>vorige dag vastgesteld op basis van weersvoorspelling en vraag en aanbod</a:t>
            </a:r>
          </a:p>
          <a:p>
            <a:r>
              <a:rPr lang="nl-NL" dirty="0"/>
              <a:t>Daarom noemen we het ook wel Day </a:t>
            </a:r>
            <a:r>
              <a:rPr lang="nl-NL" dirty="0" err="1"/>
              <a:t>Ahead</a:t>
            </a:r>
            <a:r>
              <a:rPr lang="nl-NL" dirty="0"/>
              <a:t> tarieven</a:t>
            </a:r>
          </a:p>
          <a:p>
            <a:r>
              <a:rPr lang="nl-NL" dirty="0"/>
              <a:t>Hier zie je de tarieven voor die 3</a:t>
            </a:r>
            <a:r>
              <a:rPr lang="nl-NL" baseline="30000" dirty="0"/>
              <a:t>e</a:t>
            </a:r>
            <a:r>
              <a:rPr lang="nl-NL" dirty="0"/>
              <a:t> april</a:t>
            </a:r>
          </a:p>
        </p:txBody>
      </p:sp>
      <p:sp>
        <p:nvSpPr>
          <p:cNvPr id="4" name="Tijdelijke aanduiding voor dianummer 3"/>
          <p:cNvSpPr>
            <a:spLocks noGrp="1"/>
          </p:cNvSpPr>
          <p:nvPr>
            <p:ph type="sldNum" sz="quarter" idx="5"/>
          </p:nvPr>
        </p:nvSpPr>
        <p:spPr/>
        <p:txBody>
          <a:bodyPr/>
          <a:lstStyle/>
          <a:p>
            <a:fld id="{6AC489CB-F850-4279-9953-AF1E56D74E5B}" type="slidenum">
              <a:rPr lang="nl-NL" smtClean="0"/>
              <a:t>8</a:t>
            </a:fld>
            <a:endParaRPr lang="nl-NL"/>
          </a:p>
        </p:txBody>
      </p:sp>
    </p:spTree>
    <p:extLst>
      <p:ext uri="{BB962C8B-B14F-4D97-AF65-F5344CB8AC3E}">
        <p14:creationId xmlns:p14="http://schemas.microsoft.com/office/powerpoint/2010/main" val="1661129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kan nog gekker; zon en wind op 1 dag met zelfs negatieve prijzen.</a:t>
            </a:r>
          </a:p>
          <a:p>
            <a:r>
              <a:rPr lang="nl-NL" dirty="0"/>
              <a:t>Gratis stroom! Kun je het je voorstellen?</a:t>
            </a:r>
          </a:p>
        </p:txBody>
      </p:sp>
      <p:sp>
        <p:nvSpPr>
          <p:cNvPr id="4" name="Tijdelijke aanduiding voor dianummer 3"/>
          <p:cNvSpPr>
            <a:spLocks noGrp="1"/>
          </p:cNvSpPr>
          <p:nvPr>
            <p:ph type="sldNum" sz="quarter" idx="5"/>
          </p:nvPr>
        </p:nvSpPr>
        <p:spPr/>
        <p:txBody>
          <a:bodyPr/>
          <a:lstStyle/>
          <a:p>
            <a:fld id="{6AC489CB-F850-4279-9953-AF1E56D74E5B}" type="slidenum">
              <a:rPr lang="nl-NL" smtClean="0"/>
              <a:t>9</a:t>
            </a:fld>
            <a:endParaRPr lang="nl-NL"/>
          </a:p>
        </p:txBody>
      </p:sp>
    </p:spTree>
    <p:extLst>
      <p:ext uri="{BB962C8B-B14F-4D97-AF65-F5344CB8AC3E}">
        <p14:creationId xmlns:p14="http://schemas.microsoft.com/office/powerpoint/2010/main" val="2960095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Of zelfs zover negatief dat je zelfs</a:t>
            </a:r>
            <a:r>
              <a:rPr lang="nl-NL" baseline="0" dirty="0"/>
              <a:t> na het betalen van de belastingen nog geld toe krijgt.</a:t>
            </a:r>
          </a:p>
          <a:p>
            <a:r>
              <a:rPr lang="nl-NL" baseline="0" dirty="0"/>
              <a:t>Maar prijs is reactie op vraag en aanbod</a:t>
            </a:r>
          </a:p>
          <a:p>
            <a:r>
              <a:rPr lang="nl-NL" baseline="0" dirty="0"/>
              <a:t>En dat enorme overschot op een ongewenst moment heeft nog meer tot gevolg…..</a:t>
            </a:r>
          </a:p>
          <a:p>
            <a:endParaRPr lang="nl-NL" baseline="0" dirty="0"/>
          </a:p>
          <a:p>
            <a:r>
              <a:rPr lang="nl-NL" baseline="0" dirty="0"/>
              <a:t>Maar dit heeft niets met congestie te maken. Er is gewoon sprake van onbalans in vraag en aanbod.</a:t>
            </a:r>
          </a:p>
          <a:p>
            <a:r>
              <a:rPr lang="nl-NL" baseline="0" dirty="0"/>
              <a:t>Congestie kan wel een gevolg zijn. </a:t>
            </a:r>
            <a:endParaRPr lang="nl-NL" dirty="0"/>
          </a:p>
        </p:txBody>
      </p:sp>
      <p:sp>
        <p:nvSpPr>
          <p:cNvPr id="4" name="Tijdelijke aanduiding voor dianummer 3"/>
          <p:cNvSpPr>
            <a:spLocks noGrp="1"/>
          </p:cNvSpPr>
          <p:nvPr>
            <p:ph type="sldNum" sz="quarter" idx="5"/>
          </p:nvPr>
        </p:nvSpPr>
        <p:spPr/>
        <p:txBody>
          <a:bodyPr/>
          <a:lstStyle/>
          <a:p>
            <a:fld id="{6AC489CB-F850-4279-9953-AF1E56D74E5B}" type="slidenum">
              <a:rPr lang="nl-NL" smtClean="0"/>
              <a:t>10</a:t>
            </a:fld>
            <a:endParaRPr lang="nl-NL"/>
          </a:p>
        </p:txBody>
      </p:sp>
    </p:spTree>
    <p:extLst>
      <p:ext uri="{BB962C8B-B14F-4D97-AF65-F5344CB8AC3E}">
        <p14:creationId xmlns:p14="http://schemas.microsoft.com/office/powerpoint/2010/main" val="926189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5E92F0-EFA4-91CF-B0CB-B69ACCB49A6C}"/>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207B550-9CE6-0B5B-5CF4-E2D2138168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FF546C04-B6BA-D7FE-3C67-DA8E1383D7F3}"/>
              </a:ext>
            </a:extLst>
          </p:cNvPr>
          <p:cNvSpPr>
            <a:spLocks noGrp="1"/>
          </p:cNvSpPr>
          <p:nvPr>
            <p:ph type="dt" sz="half" idx="10"/>
          </p:nvPr>
        </p:nvSpPr>
        <p:spPr/>
        <p:txBody>
          <a:bodyPr/>
          <a:lstStyle/>
          <a:p>
            <a:fld id="{4EE8672B-8B28-4308-9D21-D597613B5BA1}" type="datetimeFigureOut">
              <a:rPr lang="nl-NL" smtClean="0"/>
              <a:t>16-4-2024</a:t>
            </a:fld>
            <a:endParaRPr lang="nl-NL"/>
          </a:p>
        </p:txBody>
      </p:sp>
      <p:sp>
        <p:nvSpPr>
          <p:cNvPr id="5" name="Tijdelijke aanduiding voor voettekst 4">
            <a:extLst>
              <a:ext uri="{FF2B5EF4-FFF2-40B4-BE49-F238E27FC236}">
                <a16:creationId xmlns:a16="http://schemas.microsoft.com/office/drawing/2014/main" id="{11C512E3-31F6-8B01-91AF-E3DD95001E5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CF80B6B-7BF7-1051-7FE1-A72362572880}"/>
              </a:ext>
            </a:extLst>
          </p:cNvPr>
          <p:cNvSpPr>
            <a:spLocks noGrp="1"/>
          </p:cNvSpPr>
          <p:nvPr>
            <p:ph type="sldNum" sz="quarter" idx="12"/>
          </p:nvPr>
        </p:nvSpPr>
        <p:spPr/>
        <p:txBody>
          <a:bodyPr/>
          <a:lstStyle/>
          <a:p>
            <a:fld id="{5CFB697F-4BAC-486F-82AD-1E3D868D92C0}" type="slidenum">
              <a:rPr lang="nl-NL" smtClean="0"/>
              <a:t>‹nr.›</a:t>
            </a:fld>
            <a:endParaRPr lang="nl-NL"/>
          </a:p>
        </p:txBody>
      </p:sp>
    </p:spTree>
    <p:extLst>
      <p:ext uri="{BB962C8B-B14F-4D97-AF65-F5344CB8AC3E}">
        <p14:creationId xmlns:p14="http://schemas.microsoft.com/office/powerpoint/2010/main" val="2249668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14D6F6-3BF0-4F43-EF6D-4043FD14E35F}"/>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723F6DA0-891D-B72B-C58A-E29259F657F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5CC7FB5-A29F-0A3C-73FD-BC88F896E624}"/>
              </a:ext>
            </a:extLst>
          </p:cNvPr>
          <p:cNvSpPr>
            <a:spLocks noGrp="1"/>
          </p:cNvSpPr>
          <p:nvPr>
            <p:ph type="dt" sz="half" idx="10"/>
          </p:nvPr>
        </p:nvSpPr>
        <p:spPr/>
        <p:txBody>
          <a:bodyPr/>
          <a:lstStyle/>
          <a:p>
            <a:fld id="{4EE8672B-8B28-4308-9D21-D597613B5BA1}" type="datetimeFigureOut">
              <a:rPr lang="nl-NL" smtClean="0"/>
              <a:t>16-4-2024</a:t>
            </a:fld>
            <a:endParaRPr lang="nl-NL"/>
          </a:p>
        </p:txBody>
      </p:sp>
      <p:sp>
        <p:nvSpPr>
          <p:cNvPr id="5" name="Tijdelijke aanduiding voor voettekst 4">
            <a:extLst>
              <a:ext uri="{FF2B5EF4-FFF2-40B4-BE49-F238E27FC236}">
                <a16:creationId xmlns:a16="http://schemas.microsoft.com/office/drawing/2014/main" id="{0F674BCD-B07D-7894-B600-1AFD787BEA2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238041B-B5EA-1981-44F1-4535000560AE}"/>
              </a:ext>
            </a:extLst>
          </p:cNvPr>
          <p:cNvSpPr>
            <a:spLocks noGrp="1"/>
          </p:cNvSpPr>
          <p:nvPr>
            <p:ph type="sldNum" sz="quarter" idx="12"/>
          </p:nvPr>
        </p:nvSpPr>
        <p:spPr/>
        <p:txBody>
          <a:bodyPr/>
          <a:lstStyle/>
          <a:p>
            <a:fld id="{5CFB697F-4BAC-486F-82AD-1E3D868D92C0}" type="slidenum">
              <a:rPr lang="nl-NL" smtClean="0"/>
              <a:t>‹nr.›</a:t>
            </a:fld>
            <a:endParaRPr lang="nl-NL"/>
          </a:p>
        </p:txBody>
      </p:sp>
    </p:spTree>
    <p:extLst>
      <p:ext uri="{BB962C8B-B14F-4D97-AF65-F5344CB8AC3E}">
        <p14:creationId xmlns:p14="http://schemas.microsoft.com/office/powerpoint/2010/main" val="3007296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B0B4D3DF-6E1E-E036-4539-13969058FCB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8F61261-02E5-13DD-8DA2-DCE7174687C0}"/>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350B458-D147-946B-7FED-A4537BBE0D77}"/>
              </a:ext>
            </a:extLst>
          </p:cNvPr>
          <p:cNvSpPr>
            <a:spLocks noGrp="1"/>
          </p:cNvSpPr>
          <p:nvPr>
            <p:ph type="dt" sz="half" idx="10"/>
          </p:nvPr>
        </p:nvSpPr>
        <p:spPr/>
        <p:txBody>
          <a:bodyPr/>
          <a:lstStyle/>
          <a:p>
            <a:fld id="{4EE8672B-8B28-4308-9D21-D597613B5BA1}" type="datetimeFigureOut">
              <a:rPr lang="nl-NL" smtClean="0"/>
              <a:t>16-4-2024</a:t>
            </a:fld>
            <a:endParaRPr lang="nl-NL"/>
          </a:p>
        </p:txBody>
      </p:sp>
      <p:sp>
        <p:nvSpPr>
          <p:cNvPr id="5" name="Tijdelijke aanduiding voor voettekst 4">
            <a:extLst>
              <a:ext uri="{FF2B5EF4-FFF2-40B4-BE49-F238E27FC236}">
                <a16:creationId xmlns:a16="http://schemas.microsoft.com/office/drawing/2014/main" id="{57E5647B-5853-6D93-375B-F1A13F9B9C8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9B52070-D888-D7E9-0B9E-C4011A3F6361}"/>
              </a:ext>
            </a:extLst>
          </p:cNvPr>
          <p:cNvSpPr>
            <a:spLocks noGrp="1"/>
          </p:cNvSpPr>
          <p:nvPr>
            <p:ph type="sldNum" sz="quarter" idx="12"/>
          </p:nvPr>
        </p:nvSpPr>
        <p:spPr/>
        <p:txBody>
          <a:bodyPr/>
          <a:lstStyle/>
          <a:p>
            <a:fld id="{5CFB697F-4BAC-486F-82AD-1E3D868D92C0}" type="slidenum">
              <a:rPr lang="nl-NL" smtClean="0"/>
              <a:t>‹nr.›</a:t>
            </a:fld>
            <a:endParaRPr lang="nl-NL"/>
          </a:p>
        </p:txBody>
      </p:sp>
    </p:spTree>
    <p:extLst>
      <p:ext uri="{BB962C8B-B14F-4D97-AF65-F5344CB8AC3E}">
        <p14:creationId xmlns:p14="http://schemas.microsoft.com/office/powerpoint/2010/main" val="2191482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4CBF83-91F5-0708-3033-E9FD095AFA9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4F5DE09-92C5-FDCD-7E53-625437C5F655}"/>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C07E468-6804-0722-F270-ED3C72285C45}"/>
              </a:ext>
            </a:extLst>
          </p:cNvPr>
          <p:cNvSpPr>
            <a:spLocks noGrp="1"/>
          </p:cNvSpPr>
          <p:nvPr>
            <p:ph type="dt" sz="half" idx="10"/>
          </p:nvPr>
        </p:nvSpPr>
        <p:spPr/>
        <p:txBody>
          <a:bodyPr/>
          <a:lstStyle/>
          <a:p>
            <a:fld id="{4EE8672B-8B28-4308-9D21-D597613B5BA1}" type="datetimeFigureOut">
              <a:rPr lang="nl-NL" smtClean="0"/>
              <a:t>16-4-2024</a:t>
            </a:fld>
            <a:endParaRPr lang="nl-NL"/>
          </a:p>
        </p:txBody>
      </p:sp>
      <p:sp>
        <p:nvSpPr>
          <p:cNvPr id="5" name="Tijdelijke aanduiding voor voettekst 4">
            <a:extLst>
              <a:ext uri="{FF2B5EF4-FFF2-40B4-BE49-F238E27FC236}">
                <a16:creationId xmlns:a16="http://schemas.microsoft.com/office/drawing/2014/main" id="{3355948D-4D82-C75F-3D8B-77B7DB11CFA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0F93091-13A9-7430-FB61-FA06753719D9}"/>
              </a:ext>
            </a:extLst>
          </p:cNvPr>
          <p:cNvSpPr>
            <a:spLocks noGrp="1"/>
          </p:cNvSpPr>
          <p:nvPr>
            <p:ph type="sldNum" sz="quarter" idx="12"/>
          </p:nvPr>
        </p:nvSpPr>
        <p:spPr/>
        <p:txBody>
          <a:bodyPr/>
          <a:lstStyle/>
          <a:p>
            <a:fld id="{5CFB697F-4BAC-486F-82AD-1E3D868D92C0}" type="slidenum">
              <a:rPr lang="nl-NL" smtClean="0"/>
              <a:t>‹nr.›</a:t>
            </a:fld>
            <a:endParaRPr lang="nl-NL"/>
          </a:p>
        </p:txBody>
      </p:sp>
    </p:spTree>
    <p:extLst>
      <p:ext uri="{BB962C8B-B14F-4D97-AF65-F5344CB8AC3E}">
        <p14:creationId xmlns:p14="http://schemas.microsoft.com/office/powerpoint/2010/main" val="3894607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B67777-518D-F672-78BD-2F520393E572}"/>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53CC16A1-1031-57A3-0633-D04093B0C4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C76AABEE-F629-F7B2-4E21-CA89671D734F}"/>
              </a:ext>
            </a:extLst>
          </p:cNvPr>
          <p:cNvSpPr>
            <a:spLocks noGrp="1"/>
          </p:cNvSpPr>
          <p:nvPr>
            <p:ph type="dt" sz="half" idx="10"/>
          </p:nvPr>
        </p:nvSpPr>
        <p:spPr/>
        <p:txBody>
          <a:bodyPr/>
          <a:lstStyle/>
          <a:p>
            <a:fld id="{4EE8672B-8B28-4308-9D21-D597613B5BA1}" type="datetimeFigureOut">
              <a:rPr lang="nl-NL" smtClean="0"/>
              <a:t>16-4-2024</a:t>
            </a:fld>
            <a:endParaRPr lang="nl-NL"/>
          </a:p>
        </p:txBody>
      </p:sp>
      <p:sp>
        <p:nvSpPr>
          <p:cNvPr id="5" name="Tijdelijke aanduiding voor voettekst 4">
            <a:extLst>
              <a:ext uri="{FF2B5EF4-FFF2-40B4-BE49-F238E27FC236}">
                <a16:creationId xmlns:a16="http://schemas.microsoft.com/office/drawing/2014/main" id="{E4A10231-AB40-0565-DD0C-753A780BA18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8FD240E-629A-AF53-0FD8-48D4B9D7F4A0}"/>
              </a:ext>
            </a:extLst>
          </p:cNvPr>
          <p:cNvSpPr>
            <a:spLocks noGrp="1"/>
          </p:cNvSpPr>
          <p:nvPr>
            <p:ph type="sldNum" sz="quarter" idx="12"/>
          </p:nvPr>
        </p:nvSpPr>
        <p:spPr/>
        <p:txBody>
          <a:bodyPr/>
          <a:lstStyle/>
          <a:p>
            <a:fld id="{5CFB697F-4BAC-486F-82AD-1E3D868D92C0}" type="slidenum">
              <a:rPr lang="nl-NL" smtClean="0"/>
              <a:t>‹nr.›</a:t>
            </a:fld>
            <a:endParaRPr lang="nl-NL"/>
          </a:p>
        </p:txBody>
      </p:sp>
    </p:spTree>
    <p:extLst>
      <p:ext uri="{BB962C8B-B14F-4D97-AF65-F5344CB8AC3E}">
        <p14:creationId xmlns:p14="http://schemas.microsoft.com/office/powerpoint/2010/main" val="480052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5FF501-F3E6-14DC-4A16-40231ED9964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8216FE5-89C3-120D-3957-C7160E2DEEF8}"/>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0282AE2E-B350-481D-6724-4723B6D1A8D8}"/>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3001E1B4-D4C9-D2F1-7D44-7FA7EBA53742}"/>
              </a:ext>
            </a:extLst>
          </p:cNvPr>
          <p:cNvSpPr>
            <a:spLocks noGrp="1"/>
          </p:cNvSpPr>
          <p:nvPr>
            <p:ph type="dt" sz="half" idx="10"/>
          </p:nvPr>
        </p:nvSpPr>
        <p:spPr/>
        <p:txBody>
          <a:bodyPr/>
          <a:lstStyle/>
          <a:p>
            <a:fld id="{4EE8672B-8B28-4308-9D21-D597613B5BA1}" type="datetimeFigureOut">
              <a:rPr lang="nl-NL" smtClean="0"/>
              <a:t>16-4-2024</a:t>
            </a:fld>
            <a:endParaRPr lang="nl-NL"/>
          </a:p>
        </p:txBody>
      </p:sp>
      <p:sp>
        <p:nvSpPr>
          <p:cNvPr id="6" name="Tijdelijke aanduiding voor voettekst 5">
            <a:extLst>
              <a:ext uri="{FF2B5EF4-FFF2-40B4-BE49-F238E27FC236}">
                <a16:creationId xmlns:a16="http://schemas.microsoft.com/office/drawing/2014/main" id="{B59BFB19-D0A1-E23E-855B-B3A32534871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9AF48D8-B9A2-2A35-F1DD-F7BF648F4B72}"/>
              </a:ext>
            </a:extLst>
          </p:cNvPr>
          <p:cNvSpPr>
            <a:spLocks noGrp="1"/>
          </p:cNvSpPr>
          <p:nvPr>
            <p:ph type="sldNum" sz="quarter" idx="12"/>
          </p:nvPr>
        </p:nvSpPr>
        <p:spPr/>
        <p:txBody>
          <a:bodyPr/>
          <a:lstStyle/>
          <a:p>
            <a:fld id="{5CFB697F-4BAC-486F-82AD-1E3D868D92C0}" type="slidenum">
              <a:rPr lang="nl-NL" smtClean="0"/>
              <a:t>‹nr.›</a:t>
            </a:fld>
            <a:endParaRPr lang="nl-NL"/>
          </a:p>
        </p:txBody>
      </p:sp>
    </p:spTree>
    <p:extLst>
      <p:ext uri="{BB962C8B-B14F-4D97-AF65-F5344CB8AC3E}">
        <p14:creationId xmlns:p14="http://schemas.microsoft.com/office/powerpoint/2010/main" val="3730208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8B332-9D81-5119-0926-E29861A8F560}"/>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E98A7989-0582-080E-1F9C-F6C02169B2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64149C78-683C-86C1-596A-DBB0D4E25142}"/>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F69822A8-A169-6DFA-E860-F269389F1E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EF6EAB84-D217-45A7-DA7F-8B6F5F5F736F}"/>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A601839-8F6F-A4C9-DDF3-AEDEC500DC36}"/>
              </a:ext>
            </a:extLst>
          </p:cNvPr>
          <p:cNvSpPr>
            <a:spLocks noGrp="1"/>
          </p:cNvSpPr>
          <p:nvPr>
            <p:ph type="dt" sz="half" idx="10"/>
          </p:nvPr>
        </p:nvSpPr>
        <p:spPr/>
        <p:txBody>
          <a:bodyPr/>
          <a:lstStyle/>
          <a:p>
            <a:fld id="{4EE8672B-8B28-4308-9D21-D597613B5BA1}" type="datetimeFigureOut">
              <a:rPr lang="nl-NL" smtClean="0"/>
              <a:t>16-4-2024</a:t>
            </a:fld>
            <a:endParaRPr lang="nl-NL"/>
          </a:p>
        </p:txBody>
      </p:sp>
      <p:sp>
        <p:nvSpPr>
          <p:cNvPr id="8" name="Tijdelijke aanduiding voor voettekst 7">
            <a:extLst>
              <a:ext uri="{FF2B5EF4-FFF2-40B4-BE49-F238E27FC236}">
                <a16:creationId xmlns:a16="http://schemas.microsoft.com/office/drawing/2014/main" id="{1CF5ED11-D8FB-8DE6-7C28-2EDD4C2D52DC}"/>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A04ACC19-5BB1-96AA-8ECA-DCBD18AFBE2A}"/>
              </a:ext>
            </a:extLst>
          </p:cNvPr>
          <p:cNvSpPr>
            <a:spLocks noGrp="1"/>
          </p:cNvSpPr>
          <p:nvPr>
            <p:ph type="sldNum" sz="quarter" idx="12"/>
          </p:nvPr>
        </p:nvSpPr>
        <p:spPr/>
        <p:txBody>
          <a:bodyPr/>
          <a:lstStyle/>
          <a:p>
            <a:fld id="{5CFB697F-4BAC-486F-82AD-1E3D868D92C0}" type="slidenum">
              <a:rPr lang="nl-NL" smtClean="0"/>
              <a:t>‹nr.›</a:t>
            </a:fld>
            <a:endParaRPr lang="nl-NL"/>
          </a:p>
        </p:txBody>
      </p:sp>
    </p:spTree>
    <p:extLst>
      <p:ext uri="{BB962C8B-B14F-4D97-AF65-F5344CB8AC3E}">
        <p14:creationId xmlns:p14="http://schemas.microsoft.com/office/powerpoint/2010/main" val="4247848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0931CF-01BA-8754-9787-88A906300774}"/>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B5B44FCC-EFC0-C9AF-CF2A-85C558C23885}"/>
              </a:ext>
            </a:extLst>
          </p:cNvPr>
          <p:cNvSpPr>
            <a:spLocks noGrp="1"/>
          </p:cNvSpPr>
          <p:nvPr>
            <p:ph type="dt" sz="half" idx="10"/>
          </p:nvPr>
        </p:nvSpPr>
        <p:spPr/>
        <p:txBody>
          <a:bodyPr/>
          <a:lstStyle/>
          <a:p>
            <a:fld id="{4EE8672B-8B28-4308-9D21-D597613B5BA1}" type="datetimeFigureOut">
              <a:rPr lang="nl-NL" smtClean="0"/>
              <a:t>16-4-2024</a:t>
            </a:fld>
            <a:endParaRPr lang="nl-NL"/>
          </a:p>
        </p:txBody>
      </p:sp>
      <p:sp>
        <p:nvSpPr>
          <p:cNvPr id="4" name="Tijdelijke aanduiding voor voettekst 3">
            <a:extLst>
              <a:ext uri="{FF2B5EF4-FFF2-40B4-BE49-F238E27FC236}">
                <a16:creationId xmlns:a16="http://schemas.microsoft.com/office/drawing/2014/main" id="{9A13F064-996D-CCD2-2613-9C0496B9411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540F55AC-B153-795C-A3CE-516CC4FED125}"/>
              </a:ext>
            </a:extLst>
          </p:cNvPr>
          <p:cNvSpPr>
            <a:spLocks noGrp="1"/>
          </p:cNvSpPr>
          <p:nvPr>
            <p:ph type="sldNum" sz="quarter" idx="12"/>
          </p:nvPr>
        </p:nvSpPr>
        <p:spPr/>
        <p:txBody>
          <a:bodyPr/>
          <a:lstStyle/>
          <a:p>
            <a:fld id="{5CFB697F-4BAC-486F-82AD-1E3D868D92C0}" type="slidenum">
              <a:rPr lang="nl-NL" smtClean="0"/>
              <a:t>‹nr.›</a:t>
            </a:fld>
            <a:endParaRPr lang="nl-NL"/>
          </a:p>
        </p:txBody>
      </p:sp>
    </p:spTree>
    <p:extLst>
      <p:ext uri="{BB962C8B-B14F-4D97-AF65-F5344CB8AC3E}">
        <p14:creationId xmlns:p14="http://schemas.microsoft.com/office/powerpoint/2010/main" val="265051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C60DE33-8C01-718D-0597-E162012D0BA4}"/>
              </a:ext>
            </a:extLst>
          </p:cNvPr>
          <p:cNvSpPr>
            <a:spLocks noGrp="1"/>
          </p:cNvSpPr>
          <p:nvPr>
            <p:ph type="dt" sz="half" idx="10"/>
          </p:nvPr>
        </p:nvSpPr>
        <p:spPr/>
        <p:txBody>
          <a:bodyPr/>
          <a:lstStyle/>
          <a:p>
            <a:fld id="{4EE8672B-8B28-4308-9D21-D597613B5BA1}" type="datetimeFigureOut">
              <a:rPr lang="nl-NL" smtClean="0"/>
              <a:t>16-4-2024</a:t>
            </a:fld>
            <a:endParaRPr lang="nl-NL"/>
          </a:p>
        </p:txBody>
      </p:sp>
      <p:sp>
        <p:nvSpPr>
          <p:cNvPr id="3" name="Tijdelijke aanduiding voor voettekst 2">
            <a:extLst>
              <a:ext uri="{FF2B5EF4-FFF2-40B4-BE49-F238E27FC236}">
                <a16:creationId xmlns:a16="http://schemas.microsoft.com/office/drawing/2014/main" id="{29D06ECB-DB22-C5A9-6C64-824B59EBE2D6}"/>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F72BA656-07B3-D888-1DDB-FFFF7ABE2DB9}"/>
              </a:ext>
            </a:extLst>
          </p:cNvPr>
          <p:cNvSpPr>
            <a:spLocks noGrp="1"/>
          </p:cNvSpPr>
          <p:nvPr>
            <p:ph type="sldNum" sz="quarter" idx="12"/>
          </p:nvPr>
        </p:nvSpPr>
        <p:spPr/>
        <p:txBody>
          <a:bodyPr/>
          <a:lstStyle/>
          <a:p>
            <a:fld id="{5CFB697F-4BAC-486F-82AD-1E3D868D92C0}" type="slidenum">
              <a:rPr lang="nl-NL" smtClean="0"/>
              <a:t>‹nr.›</a:t>
            </a:fld>
            <a:endParaRPr lang="nl-NL"/>
          </a:p>
        </p:txBody>
      </p:sp>
    </p:spTree>
    <p:extLst>
      <p:ext uri="{BB962C8B-B14F-4D97-AF65-F5344CB8AC3E}">
        <p14:creationId xmlns:p14="http://schemas.microsoft.com/office/powerpoint/2010/main" val="1480636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6FD504-F27C-8807-F85D-F1133643894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CF65B9A-2522-887C-6259-5761DE020A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2BCB7B70-2526-D819-774D-C1B812A329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0849080-7D65-D2C7-CFEF-D870E5661FA5}"/>
              </a:ext>
            </a:extLst>
          </p:cNvPr>
          <p:cNvSpPr>
            <a:spLocks noGrp="1"/>
          </p:cNvSpPr>
          <p:nvPr>
            <p:ph type="dt" sz="half" idx="10"/>
          </p:nvPr>
        </p:nvSpPr>
        <p:spPr/>
        <p:txBody>
          <a:bodyPr/>
          <a:lstStyle/>
          <a:p>
            <a:fld id="{4EE8672B-8B28-4308-9D21-D597613B5BA1}" type="datetimeFigureOut">
              <a:rPr lang="nl-NL" smtClean="0"/>
              <a:t>16-4-2024</a:t>
            </a:fld>
            <a:endParaRPr lang="nl-NL"/>
          </a:p>
        </p:txBody>
      </p:sp>
      <p:sp>
        <p:nvSpPr>
          <p:cNvPr id="6" name="Tijdelijke aanduiding voor voettekst 5">
            <a:extLst>
              <a:ext uri="{FF2B5EF4-FFF2-40B4-BE49-F238E27FC236}">
                <a16:creationId xmlns:a16="http://schemas.microsoft.com/office/drawing/2014/main" id="{0B42A70B-9C30-8C19-2FAC-2843A0975C0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73F4D4B-1F33-7687-41D8-2EB43210E56E}"/>
              </a:ext>
            </a:extLst>
          </p:cNvPr>
          <p:cNvSpPr>
            <a:spLocks noGrp="1"/>
          </p:cNvSpPr>
          <p:nvPr>
            <p:ph type="sldNum" sz="quarter" idx="12"/>
          </p:nvPr>
        </p:nvSpPr>
        <p:spPr/>
        <p:txBody>
          <a:bodyPr/>
          <a:lstStyle/>
          <a:p>
            <a:fld id="{5CFB697F-4BAC-486F-82AD-1E3D868D92C0}" type="slidenum">
              <a:rPr lang="nl-NL" smtClean="0"/>
              <a:t>‹nr.›</a:t>
            </a:fld>
            <a:endParaRPr lang="nl-NL"/>
          </a:p>
        </p:txBody>
      </p:sp>
    </p:spTree>
    <p:extLst>
      <p:ext uri="{BB962C8B-B14F-4D97-AF65-F5344CB8AC3E}">
        <p14:creationId xmlns:p14="http://schemas.microsoft.com/office/powerpoint/2010/main" val="4287055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CDD72A-D8EA-285F-DA5A-93F556BF4D4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2ACAA150-627F-710A-AAB7-5A958A51BF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B329C9B7-3464-2658-974F-0AACAAAF95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038676D-17B2-DFAE-9149-8538D44302D2}"/>
              </a:ext>
            </a:extLst>
          </p:cNvPr>
          <p:cNvSpPr>
            <a:spLocks noGrp="1"/>
          </p:cNvSpPr>
          <p:nvPr>
            <p:ph type="dt" sz="half" idx="10"/>
          </p:nvPr>
        </p:nvSpPr>
        <p:spPr/>
        <p:txBody>
          <a:bodyPr/>
          <a:lstStyle/>
          <a:p>
            <a:fld id="{4EE8672B-8B28-4308-9D21-D597613B5BA1}" type="datetimeFigureOut">
              <a:rPr lang="nl-NL" smtClean="0"/>
              <a:t>16-4-2024</a:t>
            </a:fld>
            <a:endParaRPr lang="nl-NL"/>
          </a:p>
        </p:txBody>
      </p:sp>
      <p:sp>
        <p:nvSpPr>
          <p:cNvPr id="6" name="Tijdelijke aanduiding voor voettekst 5">
            <a:extLst>
              <a:ext uri="{FF2B5EF4-FFF2-40B4-BE49-F238E27FC236}">
                <a16:creationId xmlns:a16="http://schemas.microsoft.com/office/drawing/2014/main" id="{3948EB3F-1715-2456-EF27-2486BC67071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F672487-91D9-C980-A9F8-8B9B63989EA8}"/>
              </a:ext>
            </a:extLst>
          </p:cNvPr>
          <p:cNvSpPr>
            <a:spLocks noGrp="1"/>
          </p:cNvSpPr>
          <p:nvPr>
            <p:ph type="sldNum" sz="quarter" idx="12"/>
          </p:nvPr>
        </p:nvSpPr>
        <p:spPr/>
        <p:txBody>
          <a:bodyPr/>
          <a:lstStyle/>
          <a:p>
            <a:fld id="{5CFB697F-4BAC-486F-82AD-1E3D868D92C0}" type="slidenum">
              <a:rPr lang="nl-NL" smtClean="0"/>
              <a:t>‹nr.›</a:t>
            </a:fld>
            <a:endParaRPr lang="nl-NL"/>
          </a:p>
        </p:txBody>
      </p:sp>
    </p:spTree>
    <p:extLst>
      <p:ext uri="{BB962C8B-B14F-4D97-AF65-F5344CB8AC3E}">
        <p14:creationId xmlns:p14="http://schemas.microsoft.com/office/powerpoint/2010/main" val="3938605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533B5DC-F8EC-1C2A-7F22-275E9074D9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C34F1428-1403-B99A-E274-BCC4B697F2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5F36822-0EA5-0C1B-A6C3-EFA792A92C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E8672B-8B28-4308-9D21-D597613B5BA1}" type="datetimeFigureOut">
              <a:rPr lang="nl-NL" smtClean="0"/>
              <a:t>16-4-2024</a:t>
            </a:fld>
            <a:endParaRPr lang="nl-NL"/>
          </a:p>
        </p:txBody>
      </p:sp>
      <p:sp>
        <p:nvSpPr>
          <p:cNvPr id="5" name="Tijdelijke aanduiding voor voettekst 4">
            <a:extLst>
              <a:ext uri="{FF2B5EF4-FFF2-40B4-BE49-F238E27FC236}">
                <a16:creationId xmlns:a16="http://schemas.microsoft.com/office/drawing/2014/main" id="{A1DE6C7A-6084-F67A-A0CE-E4E848637B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0AC3CBE5-D1D8-12A6-F59A-D890BC4D59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FB697F-4BAC-486F-82AD-1E3D868D92C0}" type="slidenum">
              <a:rPr lang="nl-NL" smtClean="0"/>
              <a:t>‹nr.›</a:t>
            </a:fld>
            <a:endParaRPr lang="nl-NL"/>
          </a:p>
        </p:txBody>
      </p:sp>
    </p:spTree>
    <p:extLst>
      <p:ext uri="{BB962C8B-B14F-4D97-AF65-F5344CB8AC3E}">
        <p14:creationId xmlns:p14="http://schemas.microsoft.com/office/powerpoint/2010/main" val="2783533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2.jpg"/><Relationship Id="rId5" Type="http://schemas.openxmlformats.org/officeDocument/2006/relationships/image" Target="../media/image23.jpg"/><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44.jp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image" Target="../media/image3.jpe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www.oost-knollendam.nl/cecilia/Afbeeldingsbibliotheek/1/Cecilia.jpg" TargetMode="External"/><Relationship Id="rId11" Type="http://schemas.openxmlformats.org/officeDocument/2006/relationships/image" Target="../media/image10.jpeg"/><Relationship Id="rId5" Type="http://schemas.openxmlformats.org/officeDocument/2006/relationships/image" Target="../media/image5.jpeg"/><Relationship Id="rId10" Type="http://schemas.openxmlformats.org/officeDocument/2006/relationships/image" Target="../media/image9.jpeg"/><Relationship Id="rId4" Type="http://schemas.openxmlformats.org/officeDocument/2006/relationships/image" Target="../media/image4.jpeg"/><Relationship Id="rId9" Type="http://schemas.openxmlformats.org/officeDocument/2006/relationships/image" Target="../media/image8.jpeg"/><Relationship Id="rId1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7">
            <a:extLst>
              <a:ext uri="{FF2B5EF4-FFF2-40B4-BE49-F238E27FC236}">
                <a16:creationId xmlns:a16="http://schemas.microsoft.com/office/drawing/2014/main" id="{197C305C-0E98-44D5-A930-21F23CC52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a:extLst>
              <a:ext uri="{FF2B5EF4-FFF2-40B4-BE49-F238E27FC236}">
                <a16:creationId xmlns:a16="http://schemas.microsoft.com/office/drawing/2014/main" id="{440D036C-EF67-EAC4-977C-A61ABD0D22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6875"/>
          <a:stretch/>
        </p:blipFill>
        <p:spPr>
          <a:xfrm>
            <a:off x="20" y="10"/>
            <a:ext cx="6095980" cy="6857990"/>
          </a:xfrm>
          <a:prstGeom prst="rect">
            <a:avLst/>
          </a:prstGeom>
        </p:spPr>
      </p:pic>
      <p:pic>
        <p:nvPicPr>
          <p:cNvPr id="5" name="Afbeelding 4">
            <a:extLst>
              <a:ext uri="{FF2B5EF4-FFF2-40B4-BE49-F238E27FC236}">
                <a16:creationId xmlns:a16="http://schemas.microsoft.com/office/drawing/2014/main" id="{CF42251C-FE18-EAF6-00D3-5F0939E4E396}"/>
              </a:ext>
            </a:extLst>
          </p:cNvPr>
          <p:cNvPicPr>
            <a:picLocks noChangeAspect="1"/>
          </p:cNvPicPr>
          <p:nvPr/>
        </p:nvPicPr>
        <p:blipFill rotWithShape="1">
          <a:blip r:embed="rId3"/>
          <a:srcRect l="7353" r="5537" b="1"/>
          <a:stretch/>
        </p:blipFill>
        <p:spPr>
          <a:xfrm>
            <a:off x="6096000" y="1"/>
            <a:ext cx="6096000" cy="6858000"/>
          </a:xfrm>
          <a:prstGeom prst="rect">
            <a:avLst/>
          </a:prstGeom>
        </p:spPr>
      </p:pic>
      <p:sp>
        <p:nvSpPr>
          <p:cNvPr id="34" name="Rectangle 29">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987EB6FB-25BC-9FBB-DA03-E13E60790045}"/>
              </a:ext>
            </a:extLst>
          </p:cNvPr>
          <p:cNvSpPr>
            <a:spLocks noGrp="1"/>
          </p:cNvSpPr>
          <p:nvPr>
            <p:ph type="ctrTitle"/>
          </p:nvPr>
        </p:nvSpPr>
        <p:spPr>
          <a:xfrm>
            <a:off x="2103121" y="4727173"/>
            <a:ext cx="7985759" cy="868823"/>
          </a:xfrm>
        </p:spPr>
        <p:txBody>
          <a:bodyPr anchor="ctr">
            <a:normAutofit/>
          </a:bodyPr>
          <a:lstStyle/>
          <a:p>
            <a:r>
              <a:rPr lang="nl-NL" sz="4000" dirty="0"/>
              <a:t>Harold Halewijn</a:t>
            </a:r>
          </a:p>
        </p:txBody>
      </p:sp>
      <p:sp>
        <p:nvSpPr>
          <p:cNvPr id="32" name="Rectangle: Rounded Corners 31">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3" name="Ondertitel 2">
            <a:extLst>
              <a:ext uri="{FF2B5EF4-FFF2-40B4-BE49-F238E27FC236}">
                <a16:creationId xmlns:a16="http://schemas.microsoft.com/office/drawing/2014/main" id="{5E180DFF-3EAC-FE3F-0CEA-A7D6870445B4}"/>
              </a:ext>
            </a:extLst>
          </p:cNvPr>
          <p:cNvSpPr>
            <a:spLocks noGrp="1"/>
          </p:cNvSpPr>
          <p:nvPr>
            <p:ph type="subTitle" idx="1"/>
          </p:nvPr>
        </p:nvSpPr>
        <p:spPr>
          <a:xfrm>
            <a:off x="2615738" y="5680637"/>
            <a:ext cx="6960524" cy="598516"/>
          </a:xfrm>
        </p:spPr>
        <p:txBody>
          <a:bodyPr anchor="ctr">
            <a:normAutofit/>
          </a:bodyPr>
          <a:lstStyle/>
          <a:p>
            <a:r>
              <a:rPr lang="nl-NL" sz="2000">
                <a:solidFill>
                  <a:schemeClr val="bg1"/>
                </a:solidFill>
              </a:rPr>
              <a:t>Hetslimmehuis</a:t>
            </a:r>
          </a:p>
        </p:txBody>
      </p:sp>
    </p:spTree>
    <p:extLst>
      <p:ext uri="{BB962C8B-B14F-4D97-AF65-F5344CB8AC3E}">
        <p14:creationId xmlns:p14="http://schemas.microsoft.com/office/powerpoint/2010/main" val="883768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a:extLst>
              <a:ext uri="{FF2B5EF4-FFF2-40B4-BE49-F238E27FC236}">
                <a16:creationId xmlns:a16="http://schemas.microsoft.com/office/drawing/2014/main" id="{F745D3B3-D9DF-706F-BF10-E94234AD398B}"/>
              </a:ext>
            </a:extLst>
          </p:cNvPr>
          <p:cNvPicPr>
            <a:picLocks noGrp="1" noChangeAspect="1"/>
          </p:cNvPicPr>
          <p:nvPr>
            <p:ph idx="1"/>
          </p:nvPr>
        </p:nvPicPr>
        <p:blipFill>
          <a:blip r:embed="rId3"/>
          <a:stretch>
            <a:fillRect/>
          </a:stretch>
        </p:blipFill>
        <p:spPr>
          <a:xfrm>
            <a:off x="2172831" y="457200"/>
            <a:ext cx="7846337" cy="5943600"/>
          </a:xfrm>
          <a:prstGeom prst="rect">
            <a:avLst/>
          </a:prstGeom>
        </p:spPr>
      </p:pic>
    </p:spTree>
    <p:extLst>
      <p:ext uri="{BB962C8B-B14F-4D97-AF65-F5344CB8AC3E}">
        <p14:creationId xmlns:p14="http://schemas.microsoft.com/office/powerpoint/2010/main" val="4088160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D47D0D-248F-3C08-DBFC-D90A2E4F92A3}"/>
              </a:ext>
            </a:extLst>
          </p:cNvPr>
          <p:cNvSpPr>
            <a:spLocks noGrp="1"/>
          </p:cNvSpPr>
          <p:nvPr>
            <p:ph type="title"/>
          </p:nvPr>
        </p:nvSpPr>
        <p:spPr/>
        <p:txBody>
          <a:bodyPr/>
          <a:lstStyle/>
          <a:p>
            <a:r>
              <a:rPr lang="nl-NL"/>
              <a:t>April 2024: 10/14 = 0, 6/14 = &lt; 0</a:t>
            </a:r>
            <a:endParaRPr lang="nl-NL" dirty="0"/>
          </a:p>
        </p:txBody>
      </p:sp>
      <p:pic>
        <p:nvPicPr>
          <p:cNvPr id="5" name="Afbeelding 4">
            <a:extLst>
              <a:ext uri="{FF2B5EF4-FFF2-40B4-BE49-F238E27FC236}">
                <a16:creationId xmlns:a16="http://schemas.microsoft.com/office/drawing/2014/main" id="{79D94043-4791-A6D1-44B6-4C24E29C7142}"/>
              </a:ext>
            </a:extLst>
          </p:cNvPr>
          <p:cNvPicPr>
            <a:picLocks noChangeAspect="1"/>
          </p:cNvPicPr>
          <p:nvPr/>
        </p:nvPicPr>
        <p:blipFill>
          <a:blip r:embed="rId3"/>
          <a:stretch>
            <a:fillRect/>
          </a:stretch>
        </p:blipFill>
        <p:spPr>
          <a:xfrm>
            <a:off x="638783" y="1322196"/>
            <a:ext cx="3669886" cy="1486536"/>
          </a:xfrm>
          <a:prstGeom prst="rect">
            <a:avLst/>
          </a:prstGeom>
        </p:spPr>
      </p:pic>
      <p:pic>
        <p:nvPicPr>
          <p:cNvPr id="7" name="Afbeelding 6">
            <a:extLst>
              <a:ext uri="{FF2B5EF4-FFF2-40B4-BE49-F238E27FC236}">
                <a16:creationId xmlns:a16="http://schemas.microsoft.com/office/drawing/2014/main" id="{D0CF065D-AA4B-D9E3-8E7B-4ACB41EB0732}"/>
              </a:ext>
            </a:extLst>
          </p:cNvPr>
          <p:cNvPicPr>
            <a:picLocks noChangeAspect="1"/>
          </p:cNvPicPr>
          <p:nvPr/>
        </p:nvPicPr>
        <p:blipFill>
          <a:blip r:embed="rId4"/>
          <a:stretch>
            <a:fillRect/>
          </a:stretch>
        </p:blipFill>
        <p:spPr>
          <a:xfrm>
            <a:off x="4359591" y="1322196"/>
            <a:ext cx="3669886" cy="1486536"/>
          </a:xfrm>
          <a:prstGeom prst="rect">
            <a:avLst/>
          </a:prstGeom>
        </p:spPr>
      </p:pic>
      <p:pic>
        <p:nvPicPr>
          <p:cNvPr id="11" name="Afbeelding 10">
            <a:extLst>
              <a:ext uri="{FF2B5EF4-FFF2-40B4-BE49-F238E27FC236}">
                <a16:creationId xmlns:a16="http://schemas.microsoft.com/office/drawing/2014/main" id="{B2A36244-63DE-42D6-64B4-DCA1270925CC}"/>
              </a:ext>
            </a:extLst>
          </p:cNvPr>
          <p:cNvPicPr>
            <a:picLocks noChangeAspect="1"/>
          </p:cNvPicPr>
          <p:nvPr/>
        </p:nvPicPr>
        <p:blipFill>
          <a:blip r:embed="rId5"/>
          <a:stretch>
            <a:fillRect/>
          </a:stretch>
        </p:blipFill>
        <p:spPr>
          <a:xfrm>
            <a:off x="8150337" y="1322196"/>
            <a:ext cx="3568687" cy="1486536"/>
          </a:xfrm>
          <a:prstGeom prst="rect">
            <a:avLst/>
          </a:prstGeom>
        </p:spPr>
      </p:pic>
      <p:pic>
        <p:nvPicPr>
          <p:cNvPr id="13" name="Afbeelding 12">
            <a:extLst>
              <a:ext uri="{FF2B5EF4-FFF2-40B4-BE49-F238E27FC236}">
                <a16:creationId xmlns:a16="http://schemas.microsoft.com/office/drawing/2014/main" id="{5495083C-D269-9FD4-5C79-81E0F9ACF213}"/>
              </a:ext>
            </a:extLst>
          </p:cNvPr>
          <p:cNvPicPr>
            <a:picLocks noChangeAspect="1"/>
          </p:cNvPicPr>
          <p:nvPr/>
        </p:nvPicPr>
        <p:blipFill>
          <a:blip r:embed="rId6"/>
          <a:stretch>
            <a:fillRect/>
          </a:stretch>
        </p:blipFill>
        <p:spPr>
          <a:xfrm>
            <a:off x="648831" y="2808732"/>
            <a:ext cx="3685299" cy="1486536"/>
          </a:xfrm>
          <a:prstGeom prst="rect">
            <a:avLst/>
          </a:prstGeom>
        </p:spPr>
      </p:pic>
      <p:pic>
        <p:nvPicPr>
          <p:cNvPr id="15" name="Afbeelding 14">
            <a:extLst>
              <a:ext uri="{FF2B5EF4-FFF2-40B4-BE49-F238E27FC236}">
                <a16:creationId xmlns:a16="http://schemas.microsoft.com/office/drawing/2014/main" id="{C74599F8-4DDD-F77E-EBDC-CACA6894D87B}"/>
              </a:ext>
            </a:extLst>
          </p:cNvPr>
          <p:cNvPicPr>
            <a:picLocks noChangeAspect="1"/>
          </p:cNvPicPr>
          <p:nvPr/>
        </p:nvPicPr>
        <p:blipFill>
          <a:blip r:embed="rId7"/>
          <a:stretch>
            <a:fillRect/>
          </a:stretch>
        </p:blipFill>
        <p:spPr>
          <a:xfrm>
            <a:off x="4359591" y="2912909"/>
            <a:ext cx="3669886" cy="1382359"/>
          </a:xfrm>
          <a:prstGeom prst="rect">
            <a:avLst/>
          </a:prstGeom>
        </p:spPr>
      </p:pic>
      <p:pic>
        <p:nvPicPr>
          <p:cNvPr id="17" name="Afbeelding 16">
            <a:extLst>
              <a:ext uri="{FF2B5EF4-FFF2-40B4-BE49-F238E27FC236}">
                <a16:creationId xmlns:a16="http://schemas.microsoft.com/office/drawing/2014/main" id="{EAA1F426-79D3-EC26-BCAD-BF3E220F33AE}"/>
              </a:ext>
            </a:extLst>
          </p:cNvPr>
          <p:cNvPicPr>
            <a:picLocks noChangeAspect="1"/>
          </p:cNvPicPr>
          <p:nvPr/>
        </p:nvPicPr>
        <p:blipFill>
          <a:blip r:embed="rId8"/>
          <a:stretch>
            <a:fillRect/>
          </a:stretch>
        </p:blipFill>
        <p:spPr>
          <a:xfrm>
            <a:off x="8150337" y="2855268"/>
            <a:ext cx="3603380" cy="1440000"/>
          </a:xfrm>
          <a:prstGeom prst="rect">
            <a:avLst/>
          </a:prstGeom>
        </p:spPr>
      </p:pic>
      <p:pic>
        <p:nvPicPr>
          <p:cNvPr id="19" name="Afbeelding 18">
            <a:extLst>
              <a:ext uri="{FF2B5EF4-FFF2-40B4-BE49-F238E27FC236}">
                <a16:creationId xmlns:a16="http://schemas.microsoft.com/office/drawing/2014/main" id="{C6A1ABAA-C1D7-7343-FFB0-ABC7DA32AD06}"/>
              </a:ext>
            </a:extLst>
          </p:cNvPr>
          <p:cNvPicPr>
            <a:picLocks noChangeAspect="1"/>
          </p:cNvPicPr>
          <p:nvPr/>
        </p:nvPicPr>
        <p:blipFill>
          <a:blip r:embed="rId9"/>
          <a:stretch>
            <a:fillRect/>
          </a:stretch>
        </p:blipFill>
        <p:spPr>
          <a:xfrm>
            <a:off x="638783" y="4295268"/>
            <a:ext cx="3584074" cy="1440000"/>
          </a:xfrm>
          <a:prstGeom prst="rect">
            <a:avLst/>
          </a:prstGeom>
        </p:spPr>
      </p:pic>
      <p:pic>
        <p:nvPicPr>
          <p:cNvPr id="21" name="Afbeelding 20">
            <a:extLst>
              <a:ext uri="{FF2B5EF4-FFF2-40B4-BE49-F238E27FC236}">
                <a16:creationId xmlns:a16="http://schemas.microsoft.com/office/drawing/2014/main" id="{9CE5900B-10B6-A951-4E52-F667924DBF61}"/>
              </a:ext>
            </a:extLst>
          </p:cNvPr>
          <p:cNvPicPr>
            <a:picLocks noChangeAspect="1"/>
          </p:cNvPicPr>
          <p:nvPr/>
        </p:nvPicPr>
        <p:blipFill>
          <a:blip r:embed="rId10"/>
          <a:stretch>
            <a:fillRect/>
          </a:stretch>
        </p:blipFill>
        <p:spPr>
          <a:xfrm>
            <a:off x="4334130" y="4295268"/>
            <a:ext cx="3669886" cy="1440000"/>
          </a:xfrm>
          <a:prstGeom prst="rect">
            <a:avLst/>
          </a:prstGeom>
        </p:spPr>
      </p:pic>
      <p:pic>
        <p:nvPicPr>
          <p:cNvPr id="23" name="Afbeelding 22">
            <a:extLst>
              <a:ext uri="{FF2B5EF4-FFF2-40B4-BE49-F238E27FC236}">
                <a16:creationId xmlns:a16="http://schemas.microsoft.com/office/drawing/2014/main" id="{B4C609EF-E8DF-AF12-34AE-2E42326F47B5}"/>
              </a:ext>
            </a:extLst>
          </p:cNvPr>
          <p:cNvPicPr>
            <a:picLocks noChangeAspect="1"/>
          </p:cNvPicPr>
          <p:nvPr/>
        </p:nvPicPr>
        <p:blipFill>
          <a:blip r:embed="rId11"/>
          <a:stretch>
            <a:fillRect/>
          </a:stretch>
        </p:blipFill>
        <p:spPr>
          <a:xfrm>
            <a:off x="8153713" y="4295268"/>
            <a:ext cx="3596628" cy="1440000"/>
          </a:xfrm>
          <a:prstGeom prst="rect">
            <a:avLst/>
          </a:prstGeom>
        </p:spPr>
      </p:pic>
      <p:pic>
        <p:nvPicPr>
          <p:cNvPr id="25" name="Afbeelding 24">
            <a:extLst>
              <a:ext uri="{FF2B5EF4-FFF2-40B4-BE49-F238E27FC236}">
                <a16:creationId xmlns:a16="http://schemas.microsoft.com/office/drawing/2014/main" id="{ADF47DAD-7B51-FFF4-7C8D-33ED95411A1D}"/>
              </a:ext>
            </a:extLst>
          </p:cNvPr>
          <p:cNvPicPr>
            <a:picLocks noChangeAspect="1"/>
          </p:cNvPicPr>
          <p:nvPr/>
        </p:nvPicPr>
        <p:blipFill>
          <a:blip r:embed="rId12"/>
          <a:stretch>
            <a:fillRect/>
          </a:stretch>
        </p:blipFill>
        <p:spPr>
          <a:xfrm>
            <a:off x="517634" y="1322196"/>
            <a:ext cx="11353800" cy="4712198"/>
          </a:xfrm>
          <a:prstGeom prst="rect">
            <a:avLst/>
          </a:prstGeom>
        </p:spPr>
      </p:pic>
    </p:spTree>
    <p:extLst>
      <p:ext uri="{BB962C8B-B14F-4D97-AF65-F5344CB8AC3E}">
        <p14:creationId xmlns:p14="http://schemas.microsoft.com/office/powerpoint/2010/main" val="190935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3965284-CDCC-CE1B-5E11-1D22C795B8FC}"/>
              </a:ext>
            </a:extLst>
          </p:cNvPr>
          <p:cNvSpPr>
            <a:spLocks noGrp="1"/>
          </p:cNvSpPr>
          <p:nvPr>
            <p:ph type="title"/>
          </p:nvPr>
        </p:nvSpPr>
        <p:spPr>
          <a:xfrm>
            <a:off x="638881" y="417576"/>
            <a:ext cx="10909640" cy="1249394"/>
          </a:xfrm>
        </p:spPr>
        <p:txBody>
          <a:bodyPr vert="horz" lIns="91440" tIns="45720" rIns="91440" bIns="45720" rtlCol="0" anchor="ctr">
            <a:normAutofit/>
          </a:bodyPr>
          <a:lstStyle/>
          <a:p>
            <a:pPr algn="ctr"/>
            <a:r>
              <a:rPr lang="en-US" sz="6600" kern="1200" dirty="0" err="1">
                <a:solidFill>
                  <a:schemeClr val="tx1"/>
                </a:solidFill>
                <a:latin typeface="+mj-lt"/>
                <a:ea typeface="+mj-ea"/>
                <a:cs typeface="+mj-cs"/>
              </a:rPr>
              <a:t>Energie</a:t>
            </a:r>
            <a:r>
              <a:rPr lang="en-US" sz="6600" kern="1200" dirty="0">
                <a:solidFill>
                  <a:schemeClr val="tx1"/>
                </a:solidFill>
                <a:latin typeface="+mj-lt"/>
                <a:ea typeface="+mj-ea"/>
                <a:cs typeface="+mj-cs"/>
              </a:rPr>
              <a:t> </a:t>
            </a:r>
            <a:r>
              <a:rPr lang="en-US" sz="6600" kern="1200" dirty="0" err="1">
                <a:solidFill>
                  <a:schemeClr val="tx1"/>
                </a:solidFill>
                <a:latin typeface="+mj-lt"/>
                <a:ea typeface="+mj-ea"/>
                <a:cs typeface="+mj-cs"/>
              </a:rPr>
              <a:t>profiel</a:t>
            </a:r>
            <a:endParaRPr lang="en-US" sz="6600" kern="1200" dirty="0">
              <a:solidFill>
                <a:schemeClr val="tx1"/>
              </a:solidFill>
              <a:latin typeface="+mj-lt"/>
              <a:ea typeface="+mj-ea"/>
              <a:cs typeface="+mj-cs"/>
            </a:endParaRPr>
          </a:p>
        </p:txBody>
      </p:sp>
      <p:sp>
        <p:nvSpPr>
          <p:cNvPr id="11"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a:extLst>
              <a:ext uri="{FF2B5EF4-FFF2-40B4-BE49-F238E27FC236}">
                <a16:creationId xmlns:a16="http://schemas.microsoft.com/office/drawing/2014/main" id="{BF02E7ED-437C-1921-2F9F-D169801F9573}"/>
              </a:ext>
            </a:extLst>
          </p:cNvPr>
          <p:cNvPicPr>
            <a:picLocks noChangeAspect="1"/>
          </p:cNvPicPr>
          <p:nvPr/>
        </p:nvPicPr>
        <p:blipFill>
          <a:blip r:embed="rId3"/>
          <a:stretch>
            <a:fillRect/>
          </a:stretch>
        </p:blipFill>
        <p:spPr>
          <a:xfrm>
            <a:off x="320040" y="2853116"/>
            <a:ext cx="11548872" cy="3147065"/>
          </a:xfrm>
          <a:prstGeom prst="rect">
            <a:avLst/>
          </a:prstGeom>
        </p:spPr>
      </p:pic>
    </p:spTree>
    <p:extLst>
      <p:ext uri="{BB962C8B-B14F-4D97-AF65-F5344CB8AC3E}">
        <p14:creationId xmlns:p14="http://schemas.microsoft.com/office/powerpoint/2010/main" val="165053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a:extLst>
              <a:ext uri="{FF2B5EF4-FFF2-40B4-BE49-F238E27FC236}">
                <a16:creationId xmlns:a16="http://schemas.microsoft.com/office/drawing/2014/main" id="{70154682-8A6D-24E1-3A8E-F2BB5C37C9BC}"/>
              </a:ext>
            </a:extLst>
          </p:cNvPr>
          <p:cNvPicPr>
            <a:picLocks noChangeAspect="1"/>
          </p:cNvPicPr>
          <p:nvPr/>
        </p:nvPicPr>
        <p:blipFill rotWithShape="1">
          <a:blip r:embed="rId3">
            <a:alphaModFix amt="50000"/>
          </a:blip>
          <a:srcRect t="15413"/>
          <a:stretch/>
        </p:blipFill>
        <p:spPr>
          <a:xfrm>
            <a:off x="20" y="1"/>
            <a:ext cx="12191980" cy="6857999"/>
          </a:xfrm>
          <a:prstGeom prst="rect">
            <a:avLst/>
          </a:prstGeom>
        </p:spPr>
      </p:pic>
      <p:sp>
        <p:nvSpPr>
          <p:cNvPr id="2" name="Titel 1">
            <a:extLst>
              <a:ext uri="{FF2B5EF4-FFF2-40B4-BE49-F238E27FC236}">
                <a16:creationId xmlns:a16="http://schemas.microsoft.com/office/drawing/2014/main" id="{7AA81BC2-FAE4-8B81-BD6D-5D0DF4F4C06D}"/>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err="1">
                <a:solidFill>
                  <a:srgbClr val="FFFFFF"/>
                </a:solidFill>
              </a:rPr>
              <a:t>Regelbaar</a:t>
            </a:r>
            <a:r>
              <a:rPr lang="en-US" sz="6000" dirty="0">
                <a:solidFill>
                  <a:srgbClr val="FFFFFF"/>
                </a:solidFill>
              </a:rPr>
              <a:t> </a:t>
            </a:r>
            <a:r>
              <a:rPr lang="en-US" sz="6000" dirty="0" err="1">
                <a:solidFill>
                  <a:srgbClr val="FFFFFF"/>
                </a:solidFill>
              </a:rPr>
              <a:t>vermogen</a:t>
            </a:r>
            <a:r>
              <a:rPr lang="en-US" sz="6000" dirty="0">
                <a:solidFill>
                  <a:srgbClr val="FFFFFF"/>
                </a:solidFill>
              </a:rPr>
              <a:t> </a:t>
            </a:r>
            <a:br>
              <a:rPr lang="en-US" sz="6000" dirty="0">
                <a:solidFill>
                  <a:srgbClr val="FFFFFF"/>
                </a:solidFill>
              </a:rPr>
            </a:br>
            <a:r>
              <a:rPr lang="en-US" sz="6000" dirty="0" err="1">
                <a:solidFill>
                  <a:srgbClr val="FFFFFF"/>
                </a:solidFill>
              </a:rPr>
              <a:t>Prijs</a:t>
            </a:r>
            <a:r>
              <a:rPr lang="en-US" sz="6000" dirty="0">
                <a:solidFill>
                  <a:srgbClr val="FFFFFF"/>
                </a:solidFill>
              </a:rPr>
              <a:t> </a:t>
            </a:r>
            <a:r>
              <a:rPr lang="en-US" sz="6000" dirty="0" err="1">
                <a:solidFill>
                  <a:srgbClr val="FFFFFF"/>
                </a:solidFill>
              </a:rPr>
              <a:t>als</a:t>
            </a:r>
            <a:r>
              <a:rPr lang="en-US" sz="6000" dirty="0">
                <a:solidFill>
                  <a:srgbClr val="FFFFFF"/>
                </a:solidFill>
              </a:rPr>
              <a:t> </a:t>
            </a:r>
            <a:r>
              <a:rPr lang="en-US" sz="6000" dirty="0" err="1">
                <a:solidFill>
                  <a:srgbClr val="FFFFFF"/>
                </a:solidFill>
              </a:rPr>
              <a:t>sturingsmechanisme</a:t>
            </a:r>
            <a:endParaRPr lang="en-US" sz="6000" dirty="0">
              <a:solidFill>
                <a:srgbClr val="FFFFFF"/>
              </a:solidFill>
            </a:endParaRPr>
          </a:p>
        </p:txBody>
      </p:sp>
    </p:spTree>
    <p:extLst>
      <p:ext uri="{BB962C8B-B14F-4D97-AF65-F5344CB8AC3E}">
        <p14:creationId xmlns:p14="http://schemas.microsoft.com/office/powerpoint/2010/main" val="4286380910"/>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2" name="Rectangle 2061">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03A04568-B398-99EE-CAE7-3F7AF22C8D74}"/>
              </a:ext>
            </a:extLst>
          </p:cNvPr>
          <p:cNvSpPr>
            <a:spLocks noGrp="1"/>
          </p:cNvSpPr>
          <p:nvPr>
            <p:ph type="title"/>
          </p:nvPr>
        </p:nvSpPr>
        <p:spPr>
          <a:xfrm>
            <a:off x="619641" y="622713"/>
            <a:ext cx="10515600" cy="942664"/>
          </a:xfrm>
        </p:spPr>
        <p:txBody>
          <a:bodyPr>
            <a:normAutofit/>
          </a:bodyPr>
          <a:lstStyle/>
          <a:p>
            <a:pPr algn="ctr"/>
            <a:r>
              <a:rPr lang="nl-NL" sz="4000" dirty="0"/>
              <a:t>Load </a:t>
            </a:r>
            <a:r>
              <a:rPr lang="nl-NL" sz="4000" dirty="0" err="1"/>
              <a:t>Shifting</a:t>
            </a:r>
            <a:r>
              <a:rPr lang="nl-NL" sz="4000" dirty="0"/>
              <a:t> – verplaatsen van vraag en aanbod</a:t>
            </a:r>
          </a:p>
        </p:txBody>
      </p:sp>
      <p:grpSp>
        <p:nvGrpSpPr>
          <p:cNvPr id="7" name="Groep 6">
            <a:extLst>
              <a:ext uri="{FF2B5EF4-FFF2-40B4-BE49-F238E27FC236}">
                <a16:creationId xmlns:a16="http://schemas.microsoft.com/office/drawing/2014/main" id="{FF12596A-14A8-358A-4531-B7A6457B4D4E}"/>
              </a:ext>
            </a:extLst>
          </p:cNvPr>
          <p:cNvGrpSpPr/>
          <p:nvPr/>
        </p:nvGrpSpPr>
        <p:grpSpPr>
          <a:xfrm>
            <a:off x="6169541" y="2370513"/>
            <a:ext cx="5354638" cy="3724275"/>
            <a:chOff x="6192838" y="1013474"/>
            <a:chExt cx="5354638" cy="3724275"/>
          </a:xfrm>
        </p:grpSpPr>
        <p:pic>
          <p:nvPicPr>
            <p:cNvPr id="3" name="Afbeelding 2">
              <a:extLst>
                <a:ext uri="{FF2B5EF4-FFF2-40B4-BE49-F238E27FC236}">
                  <a16:creationId xmlns:a16="http://schemas.microsoft.com/office/drawing/2014/main" id="{B577EC55-6660-1A91-2A0F-00A12E6D47FF}"/>
                </a:ext>
              </a:extLst>
            </p:cNvPr>
            <p:cNvPicPr>
              <a:picLocks noChangeAspect="1"/>
            </p:cNvPicPr>
            <p:nvPr/>
          </p:nvPicPr>
          <p:blipFill>
            <a:blip r:embed="rId3"/>
            <a:stretch>
              <a:fillRect/>
            </a:stretch>
          </p:blipFill>
          <p:spPr>
            <a:xfrm>
              <a:off x="6192838" y="1013474"/>
              <a:ext cx="5354638" cy="3724275"/>
            </a:xfrm>
            <a:prstGeom prst="rect">
              <a:avLst/>
            </a:prstGeom>
          </p:spPr>
        </p:pic>
        <p:sp>
          <p:nvSpPr>
            <p:cNvPr id="4" name="Tekstvak 3">
              <a:extLst>
                <a:ext uri="{FF2B5EF4-FFF2-40B4-BE49-F238E27FC236}">
                  <a16:creationId xmlns:a16="http://schemas.microsoft.com/office/drawing/2014/main" id="{567BAC4E-F877-EC11-375C-078060778E06}"/>
                </a:ext>
              </a:extLst>
            </p:cNvPr>
            <p:cNvSpPr txBox="1"/>
            <p:nvPr/>
          </p:nvSpPr>
          <p:spPr>
            <a:xfrm>
              <a:off x="6283295" y="4434215"/>
              <a:ext cx="2550367" cy="261610"/>
            </a:xfrm>
            <a:prstGeom prst="rect">
              <a:avLst/>
            </a:prstGeom>
            <a:noFill/>
          </p:spPr>
          <p:txBody>
            <a:bodyPr wrap="square" rtlCol="0">
              <a:spAutoFit/>
            </a:bodyPr>
            <a:lstStyle/>
            <a:p>
              <a:r>
                <a:rPr lang="nl-NL" sz="1100" dirty="0"/>
                <a:t>©Hieropgewekt.nl</a:t>
              </a:r>
            </a:p>
          </p:txBody>
        </p:sp>
      </p:grpSp>
      <p:grpSp>
        <p:nvGrpSpPr>
          <p:cNvPr id="6" name="Groep 5">
            <a:extLst>
              <a:ext uri="{FF2B5EF4-FFF2-40B4-BE49-F238E27FC236}">
                <a16:creationId xmlns:a16="http://schemas.microsoft.com/office/drawing/2014/main" id="{C4EA785A-A664-63AB-B07C-DF9552F19923}"/>
              </a:ext>
            </a:extLst>
          </p:cNvPr>
          <p:cNvGrpSpPr/>
          <p:nvPr/>
        </p:nvGrpSpPr>
        <p:grpSpPr>
          <a:xfrm>
            <a:off x="619641" y="2401614"/>
            <a:ext cx="5475288" cy="3651250"/>
            <a:chOff x="642938" y="1044575"/>
            <a:chExt cx="5475288" cy="3651250"/>
          </a:xfrm>
        </p:grpSpPr>
        <p:pic>
          <p:nvPicPr>
            <p:cNvPr id="2050" name="Picture 2" descr="loadshifting">
              <a:extLst>
                <a:ext uri="{FF2B5EF4-FFF2-40B4-BE49-F238E27FC236}">
                  <a16:creationId xmlns:a16="http://schemas.microsoft.com/office/drawing/2014/main" id="{2A379CBF-F3BA-0D9B-DED2-476361C3A2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77" b="986"/>
            <a:stretch/>
          </p:blipFill>
          <p:spPr bwMode="auto">
            <a:xfrm>
              <a:off x="642938" y="1044575"/>
              <a:ext cx="5475288" cy="3651250"/>
            </a:xfrm>
            <a:prstGeom prst="rect">
              <a:avLst/>
            </a:prstGeom>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E5CA5982-00AF-3738-A920-AA328ED9B0F9}"/>
                </a:ext>
              </a:extLst>
            </p:cNvPr>
            <p:cNvSpPr txBox="1"/>
            <p:nvPr/>
          </p:nvSpPr>
          <p:spPr>
            <a:xfrm>
              <a:off x="687354" y="4434215"/>
              <a:ext cx="2550367" cy="261610"/>
            </a:xfrm>
            <a:prstGeom prst="rect">
              <a:avLst/>
            </a:prstGeom>
            <a:noFill/>
          </p:spPr>
          <p:txBody>
            <a:bodyPr wrap="square" rtlCol="0">
              <a:spAutoFit/>
            </a:bodyPr>
            <a:lstStyle/>
            <a:p>
              <a:r>
                <a:rPr lang="nl-NL" sz="1100" dirty="0"/>
                <a:t>©Hieropgewekt.nl</a:t>
              </a:r>
            </a:p>
          </p:txBody>
        </p:sp>
      </p:grpSp>
    </p:spTree>
    <p:extLst>
      <p:ext uri="{BB962C8B-B14F-4D97-AF65-F5344CB8AC3E}">
        <p14:creationId xmlns:p14="http://schemas.microsoft.com/office/powerpoint/2010/main" val="201365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8EFBD2-EC18-C0CC-A391-0CD516DEF8EA}"/>
              </a:ext>
            </a:extLst>
          </p:cNvPr>
          <p:cNvSpPr>
            <a:spLocks noGrp="1"/>
          </p:cNvSpPr>
          <p:nvPr>
            <p:ph type="title"/>
          </p:nvPr>
        </p:nvSpPr>
        <p:spPr/>
        <p:txBody>
          <a:bodyPr/>
          <a:lstStyle/>
          <a:p>
            <a:r>
              <a:rPr lang="nl-NL" dirty="0"/>
              <a:t>Regelbare opbrengst - Peak </a:t>
            </a:r>
            <a:r>
              <a:rPr lang="nl-NL" dirty="0" err="1"/>
              <a:t>Shaving</a:t>
            </a:r>
            <a:endParaRPr lang="nl-NL" dirty="0"/>
          </a:p>
        </p:txBody>
      </p:sp>
      <p:pic>
        <p:nvPicPr>
          <p:cNvPr id="5" name="Afbeelding 4" descr="Afbeelding met grafiek&#10;&#10;Automatisch gegenereerde beschrijving">
            <a:extLst>
              <a:ext uri="{FF2B5EF4-FFF2-40B4-BE49-F238E27FC236}">
                <a16:creationId xmlns:a16="http://schemas.microsoft.com/office/drawing/2014/main" id="{A0E08500-C870-091D-20E7-840106585B73}"/>
              </a:ext>
            </a:extLst>
          </p:cNvPr>
          <p:cNvPicPr>
            <a:picLocks noChangeAspect="1"/>
          </p:cNvPicPr>
          <p:nvPr/>
        </p:nvPicPr>
        <p:blipFill rotWithShape="1">
          <a:blip r:embed="rId3">
            <a:extLst>
              <a:ext uri="{28A0092B-C50C-407E-A947-70E740481C1C}">
                <a14:useLocalDpi xmlns:a14="http://schemas.microsoft.com/office/drawing/2010/main" val="0"/>
              </a:ext>
            </a:extLst>
          </a:blip>
          <a:srcRect t="30199" b="11612"/>
          <a:stretch/>
        </p:blipFill>
        <p:spPr>
          <a:xfrm>
            <a:off x="3096368" y="1821104"/>
            <a:ext cx="2558402" cy="3225583"/>
          </a:xfrm>
          <a:prstGeom prst="rect">
            <a:avLst/>
          </a:prstGeom>
        </p:spPr>
      </p:pic>
      <p:pic>
        <p:nvPicPr>
          <p:cNvPr id="8" name="Afbeelding 7" descr="Afbeelding met grafiek&#10;&#10;Automatisch gegenereerde beschrijving">
            <a:extLst>
              <a:ext uri="{FF2B5EF4-FFF2-40B4-BE49-F238E27FC236}">
                <a16:creationId xmlns:a16="http://schemas.microsoft.com/office/drawing/2014/main" id="{EB4BE224-61D6-66C4-0622-F4CB2848D2A5}"/>
              </a:ext>
            </a:extLst>
          </p:cNvPr>
          <p:cNvPicPr>
            <a:picLocks noChangeAspect="1"/>
          </p:cNvPicPr>
          <p:nvPr/>
        </p:nvPicPr>
        <p:blipFill rotWithShape="1">
          <a:blip r:embed="rId4">
            <a:extLst>
              <a:ext uri="{28A0092B-C50C-407E-A947-70E740481C1C}">
                <a14:useLocalDpi xmlns:a14="http://schemas.microsoft.com/office/drawing/2010/main" val="0"/>
              </a:ext>
            </a:extLst>
          </a:blip>
          <a:srcRect t="20221" b="21766"/>
          <a:stretch/>
        </p:blipFill>
        <p:spPr>
          <a:xfrm>
            <a:off x="371335" y="1821104"/>
            <a:ext cx="2558402" cy="3215792"/>
          </a:xfrm>
          <a:prstGeom prst="rect">
            <a:avLst/>
          </a:prstGeom>
        </p:spPr>
      </p:pic>
      <p:pic>
        <p:nvPicPr>
          <p:cNvPr id="10" name="Afbeelding 9" descr="Afbeelding met grafiek&#10;&#10;Automatisch gegenereerde beschrijving">
            <a:extLst>
              <a:ext uri="{FF2B5EF4-FFF2-40B4-BE49-F238E27FC236}">
                <a16:creationId xmlns:a16="http://schemas.microsoft.com/office/drawing/2014/main" id="{74F7B2F9-17B3-0CC0-E86E-68F2C1CFA7EE}"/>
              </a:ext>
            </a:extLst>
          </p:cNvPr>
          <p:cNvPicPr>
            <a:picLocks noChangeAspect="1"/>
          </p:cNvPicPr>
          <p:nvPr/>
        </p:nvPicPr>
        <p:blipFill rotWithShape="1">
          <a:blip r:embed="rId5">
            <a:extLst>
              <a:ext uri="{28A0092B-C50C-407E-A947-70E740481C1C}">
                <a14:useLocalDpi xmlns:a14="http://schemas.microsoft.com/office/drawing/2010/main" val="0"/>
              </a:ext>
            </a:extLst>
          </a:blip>
          <a:srcRect t="20922" b="21507"/>
          <a:stretch/>
        </p:blipFill>
        <p:spPr>
          <a:xfrm>
            <a:off x="6572295" y="1821104"/>
            <a:ext cx="2578021" cy="3215792"/>
          </a:xfrm>
          <a:prstGeom prst="rect">
            <a:avLst/>
          </a:prstGeom>
        </p:spPr>
      </p:pic>
      <p:pic>
        <p:nvPicPr>
          <p:cNvPr id="12" name="Afbeelding 11" descr="Afbeelding met grafiek&#10;&#10;Automatisch gegenereerde beschrijving">
            <a:extLst>
              <a:ext uri="{FF2B5EF4-FFF2-40B4-BE49-F238E27FC236}">
                <a16:creationId xmlns:a16="http://schemas.microsoft.com/office/drawing/2014/main" id="{5A4B7915-D3DD-B663-37C0-0474166AAA9E}"/>
              </a:ext>
            </a:extLst>
          </p:cNvPr>
          <p:cNvPicPr>
            <a:picLocks noChangeAspect="1"/>
          </p:cNvPicPr>
          <p:nvPr/>
        </p:nvPicPr>
        <p:blipFill rotWithShape="1">
          <a:blip r:embed="rId6">
            <a:extLst>
              <a:ext uri="{28A0092B-C50C-407E-A947-70E740481C1C}">
                <a14:useLocalDpi xmlns:a14="http://schemas.microsoft.com/office/drawing/2010/main" val="0"/>
              </a:ext>
            </a:extLst>
          </a:blip>
          <a:srcRect t="34581" b="7992"/>
          <a:stretch/>
        </p:blipFill>
        <p:spPr>
          <a:xfrm>
            <a:off x="9241555" y="1830895"/>
            <a:ext cx="2584518" cy="3215792"/>
          </a:xfrm>
          <a:prstGeom prst="rect">
            <a:avLst/>
          </a:prstGeom>
        </p:spPr>
      </p:pic>
    </p:spTree>
    <p:extLst>
      <p:ext uri="{BB962C8B-B14F-4D97-AF65-F5344CB8AC3E}">
        <p14:creationId xmlns:p14="http://schemas.microsoft.com/office/powerpoint/2010/main" val="3110574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DF58CB-AFB8-2FA5-031D-1F86D35A07A6}"/>
              </a:ext>
            </a:extLst>
          </p:cNvPr>
          <p:cNvSpPr>
            <a:spLocks noGrp="1"/>
          </p:cNvSpPr>
          <p:nvPr>
            <p:ph type="title"/>
          </p:nvPr>
        </p:nvSpPr>
        <p:spPr/>
        <p:txBody>
          <a:bodyPr/>
          <a:lstStyle/>
          <a:p>
            <a:r>
              <a:rPr lang="nl-NL" dirty="0" err="1"/>
              <a:t>Peakshaving</a:t>
            </a:r>
            <a:r>
              <a:rPr lang="nl-NL" dirty="0"/>
              <a:t> – betalen voor wat nodig is</a:t>
            </a:r>
          </a:p>
        </p:txBody>
      </p:sp>
      <p:sp>
        <p:nvSpPr>
          <p:cNvPr id="7" name="Tijdelijke aanduiding voor tekst 6">
            <a:extLst>
              <a:ext uri="{FF2B5EF4-FFF2-40B4-BE49-F238E27FC236}">
                <a16:creationId xmlns:a16="http://schemas.microsoft.com/office/drawing/2014/main" id="{783AE8D0-6786-D19E-4364-98961E866F03}"/>
              </a:ext>
            </a:extLst>
          </p:cNvPr>
          <p:cNvSpPr>
            <a:spLocks noGrp="1"/>
          </p:cNvSpPr>
          <p:nvPr>
            <p:ph type="body" idx="1"/>
          </p:nvPr>
        </p:nvSpPr>
        <p:spPr/>
        <p:txBody>
          <a:bodyPr/>
          <a:lstStyle/>
          <a:p>
            <a:endParaRPr lang="nl-NL"/>
          </a:p>
        </p:txBody>
      </p:sp>
      <p:sp>
        <p:nvSpPr>
          <p:cNvPr id="8" name="Tijdelijke aanduiding voor inhoud 7">
            <a:extLst>
              <a:ext uri="{FF2B5EF4-FFF2-40B4-BE49-F238E27FC236}">
                <a16:creationId xmlns:a16="http://schemas.microsoft.com/office/drawing/2014/main" id="{5408E48E-18E7-06B2-0FB8-3D965953D032}"/>
              </a:ext>
            </a:extLst>
          </p:cNvPr>
          <p:cNvSpPr>
            <a:spLocks noGrp="1"/>
          </p:cNvSpPr>
          <p:nvPr>
            <p:ph sz="half" idx="2"/>
          </p:nvPr>
        </p:nvSpPr>
        <p:spPr/>
        <p:txBody>
          <a:bodyPr>
            <a:normAutofit lnSpcReduction="10000"/>
          </a:bodyPr>
          <a:lstStyle/>
          <a:p>
            <a:endParaRPr lang="nl-NL"/>
          </a:p>
        </p:txBody>
      </p:sp>
      <p:sp>
        <p:nvSpPr>
          <p:cNvPr id="10" name="Tijdelijke aanduiding voor inhoud 9">
            <a:extLst>
              <a:ext uri="{FF2B5EF4-FFF2-40B4-BE49-F238E27FC236}">
                <a16:creationId xmlns:a16="http://schemas.microsoft.com/office/drawing/2014/main" id="{2E1183AE-68EB-4B27-6C58-4233062F23FE}"/>
              </a:ext>
            </a:extLst>
          </p:cNvPr>
          <p:cNvSpPr>
            <a:spLocks noGrp="1"/>
          </p:cNvSpPr>
          <p:nvPr>
            <p:ph sz="quarter" idx="4"/>
          </p:nvPr>
        </p:nvSpPr>
        <p:spPr>
          <a:xfrm>
            <a:off x="7411873" y="1371505"/>
            <a:ext cx="4024056" cy="3684588"/>
          </a:xfrm>
        </p:spPr>
        <p:txBody>
          <a:bodyPr>
            <a:normAutofit lnSpcReduction="10000"/>
          </a:bodyPr>
          <a:lstStyle/>
          <a:p>
            <a:r>
              <a:rPr lang="nl-NL" dirty="0"/>
              <a:t>Géén PV met 35 graden zuid</a:t>
            </a:r>
          </a:p>
          <a:p>
            <a:r>
              <a:rPr lang="nl-NL" dirty="0"/>
              <a:t>Kies Oost-West</a:t>
            </a:r>
          </a:p>
          <a:p>
            <a:r>
              <a:rPr lang="nl-NL" dirty="0"/>
              <a:t>70% aftopping</a:t>
            </a:r>
          </a:p>
          <a:p>
            <a:r>
              <a:rPr lang="nl-NL" dirty="0"/>
              <a:t>Van 1 fase naar 3 fase</a:t>
            </a:r>
          </a:p>
          <a:p>
            <a:r>
              <a:rPr lang="nl-NL" dirty="0"/>
              <a:t>Gebruik regelbare apparaten</a:t>
            </a:r>
          </a:p>
          <a:p>
            <a:r>
              <a:rPr lang="nl-NL" dirty="0"/>
              <a:t>Gedragsaanpassing</a:t>
            </a:r>
          </a:p>
          <a:p>
            <a:endParaRPr lang="nl-NL" dirty="0"/>
          </a:p>
        </p:txBody>
      </p:sp>
      <p:pic>
        <p:nvPicPr>
          <p:cNvPr id="4" name="Afbeelding 3" descr="Afbeelding met grafiek&#10;&#10;Automatisch gegenereerde beschrijving">
            <a:extLst>
              <a:ext uri="{FF2B5EF4-FFF2-40B4-BE49-F238E27FC236}">
                <a16:creationId xmlns:a16="http://schemas.microsoft.com/office/drawing/2014/main" id="{5C4663BD-F875-1531-5C77-256ED3C6FEE8}"/>
              </a:ext>
            </a:extLst>
          </p:cNvPr>
          <p:cNvPicPr>
            <a:picLocks noChangeAspect="1"/>
          </p:cNvPicPr>
          <p:nvPr/>
        </p:nvPicPr>
        <p:blipFill rotWithShape="1">
          <a:blip r:embed="rId3">
            <a:extLst>
              <a:ext uri="{28A0092B-C50C-407E-A947-70E740481C1C}">
                <a14:useLocalDpi xmlns:a14="http://schemas.microsoft.com/office/drawing/2010/main" val="0"/>
              </a:ext>
            </a:extLst>
          </a:blip>
          <a:srcRect t="41907" b="9020"/>
          <a:stretch/>
        </p:blipFill>
        <p:spPr>
          <a:xfrm>
            <a:off x="920329" y="1690688"/>
            <a:ext cx="3165231" cy="3365405"/>
          </a:xfrm>
          <a:prstGeom prst="rect">
            <a:avLst/>
          </a:prstGeom>
        </p:spPr>
      </p:pic>
      <p:pic>
        <p:nvPicPr>
          <p:cNvPr id="6" name="Afbeelding 5" descr="Afbeelding met grafiek&#10;&#10;Automatisch gegenereerde beschrijving">
            <a:extLst>
              <a:ext uri="{FF2B5EF4-FFF2-40B4-BE49-F238E27FC236}">
                <a16:creationId xmlns:a16="http://schemas.microsoft.com/office/drawing/2014/main" id="{BCB1A7D9-D383-E38D-2594-08083A376136}"/>
              </a:ext>
            </a:extLst>
          </p:cNvPr>
          <p:cNvPicPr>
            <a:picLocks noChangeAspect="1"/>
          </p:cNvPicPr>
          <p:nvPr/>
        </p:nvPicPr>
        <p:blipFill rotWithShape="1">
          <a:blip r:embed="rId4">
            <a:extLst>
              <a:ext uri="{28A0092B-C50C-407E-A947-70E740481C1C}">
                <a14:useLocalDpi xmlns:a14="http://schemas.microsoft.com/office/drawing/2010/main" val="0"/>
              </a:ext>
            </a:extLst>
          </a:blip>
          <a:srcRect t="32313" b="20119"/>
          <a:stretch/>
        </p:blipFill>
        <p:spPr>
          <a:xfrm>
            <a:off x="4085560" y="1818042"/>
            <a:ext cx="3165231" cy="3262256"/>
          </a:xfrm>
          <a:prstGeom prst="rect">
            <a:avLst/>
          </a:prstGeom>
        </p:spPr>
      </p:pic>
    </p:spTree>
    <p:extLst>
      <p:ext uri="{BB962C8B-B14F-4D97-AF65-F5344CB8AC3E}">
        <p14:creationId xmlns:p14="http://schemas.microsoft.com/office/powerpoint/2010/main" val="3355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24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81DC5A3-81D6-2EC8-7948-54CC0352C416}"/>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anchor="ctr">
            <a:normAutofit/>
          </a:bodyPr>
          <a:lstStyle/>
          <a:p>
            <a:pPr algn="ctr"/>
            <a:r>
              <a:rPr lang="nl-NL" sz="2400" dirty="0">
                <a:solidFill>
                  <a:srgbClr val="FFFFFF"/>
                </a:solidFill>
              </a:rPr>
              <a:t>Zonnepanelen uitschakelen</a:t>
            </a:r>
            <a:br>
              <a:rPr lang="nl-NL" sz="2400" dirty="0">
                <a:solidFill>
                  <a:srgbClr val="FFFFFF"/>
                </a:solidFill>
              </a:rPr>
            </a:br>
            <a:r>
              <a:rPr lang="nl-NL" sz="2400" dirty="0">
                <a:solidFill>
                  <a:srgbClr val="FFFFFF"/>
                </a:solidFill>
              </a:rPr>
              <a:t>=</a:t>
            </a:r>
            <a:br>
              <a:rPr lang="nl-NL" sz="2400" dirty="0">
                <a:solidFill>
                  <a:srgbClr val="FFFFFF"/>
                </a:solidFill>
              </a:rPr>
            </a:br>
            <a:r>
              <a:rPr lang="nl-NL" sz="2400" dirty="0" err="1">
                <a:solidFill>
                  <a:srgbClr val="FFFFFF"/>
                </a:solidFill>
              </a:rPr>
              <a:t>Curtailment</a:t>
            </a:r>
            <a:endParaRPr lang="nl-NL" sz="2400" dirty="0">
              <a:solidFill>
                <a:srgbClr val="FFFFFF"/>
              </a:solidFill>
            </a:endParaRPr>
          </a:p>
        </p:txBody>
      </p:sp>
      <p:pic>
        <p:nvPicPr>
          <p:cNvPr id="4" name="Afbeelding 3">
            <a:extLst>
              <a:ext uri="{FF2B5EF4-FFF2-40B4-BE49-F238E27FC236}">
                <a16:creationId xmlns:a16="http://schemas.microsoft.com/office/drawing/2014/main" id="{AD340C3E-A5F0-4E34-C66B-10DFC9729DAC}"/>
              </a:ext>
            </a:extLst>
          </p:cNvPr>
          <p:cNvPicPr>
            <a:picLocks noChangeAspect="1"/>
          </p:cNvPicPr>
          <p:nvPr/>
        </p:nvPicPr>
        <p:blipFill>
          <a:blip r:embed="rId3"/>
          <a:stretch>
            <a:fillRect/>
          </a:stretch>
        </p:blipFill>
        <p:spPr>
          <a:xfrm>
            <a:off x="4038600" y="1603300"/>
            <a:ext cx="7188199" cy="3648011"/>
          </a:xfrm>
          <a:prstGeom prst="rect">
            <a:avLst/>
          </a:prstGeom>
        </p:spPr>
      </p:pic>
      <p:sp>
        <p:nvSpPr>
          <p:cNvPr id="5" name="Rechthoek 4">
            <a:extLst>
              <a:ext uri="{FF2B5EF4-FFF2-40B4-BE49-F238E27FC236}">
                <a16:creationId xmlns:a16="http://schemas.microsoft.com/office/drawing/2014/main" id="{86C7BA96-7E08-9455-60E7-EB6DA5BB6746}"/>
              </a:ext>
            </a:extLst>
          </p:cNvPr>
          <p:cNvSpPr/>
          <p:nvPr/>
        </p:nvSpPr>
        <p:spPr>
          <a:xfrm>
            <a:off x="4609531" y="5526290"/>
            <a:ext cx="6046335"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nl-NL" sz="5400" b="1" cap="none" spc="0" dirty="0">
                <a:ln/>
                <a:solidFill>
                  <a:schemeClr val="accent4"/>
                </a:solidFill>
                <a:effectLst/>
              </a:rPr>
              <a:t>Het nieuwe normaal</a:t>
            </a:r>
          </a:p>
        </p:txBody>
      </p:sp>
    </p:spTree>
    <p:extLst>
      <p:ext uri="{BB962C8B-B14F-4D97-AF65-F5344CB8AC3E}">
        <p14:creationId xmlns:p14="http://schemas.microsoft.com/office/powerpoint/2010/main" val="228876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85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D7B0E9C-DA7E-E971-4475-BC90B9A465F9}"/>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anchor="ctr">
            <a:normAutofit/>
          </a:bodyPr>
          <a:lstStyle/>
          <a:p>
            <a:pPr algn="ctr"/>
            <a:r>
              <a:rPr lang="nl-NL" sz="2600">
                <a:solidFill>
                  <a:srgbClr val="FFFFFF"/>
                </a:solidFill>
              </a:rPr>
              <a:t>Thuisbatterij – Verschuiving en Zelf-optimalisatie</a:t>
            </a:r>
          </a:p>
        </p:txBody>
      </p:sp>
      <p:pic>
        <p:nvPicPr>
          <p:cNvPr id="4" name="Afbeelding 3">
            <a:extLst>
              <a:ext uri="{FF2B5EF4-FFF2-40B4-BE49-F238E27FC236}">
                <a16:creationId xmlns:a16="http://schemas.microsoft.com/office/drawing/2014/main" id="{6097ECDF-C435-E906-B456-1B7B04FA35B7}"/>
              </a:ext>
            </a:extLst>
          </p:cNvPr>
          <p:cNvPicPr>
            <a:picLocks noChangeAspect="1"/>
          </p:cNvPicPr>
          <p:nvPr/>
        </p:nvPicPr>
        <p:blipFill>
          <a:blip r:embed="rId3"/>
          <a:stretch>
            <a:fillRect/>
          </a:stretch>
        </p:blipFill>
        <p:spPr>
          <a:xfrm>
            <a:off x="4264926" y="185694"/>
            <a:ext cx="6701050" cy="6516770"/>
          </a:xfrm>
          <a:prstGeom prst="rect">
            <a:avLst/>
          </a:prstGeom>
        </p:spPr>
      </p:pic>
    </p:spTree>
    <p:extLst>
      <p:ext uri="{BB962C8B-B14F-4D97-AF65-F5344CB8AC3E}">
        <p14:creationId xmlns:p14="http://schemas.microsoft.com/office/powerpoint/2010/main" val="3193287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651B07E-2880-9654-0E03-5E30AE8105DA}"/>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kern="1200" dirty="0">
                <a:solidFill>
                  <a:srgbClr val="FFFFFF"/>
                </a:solidFill>
                <a:latin typeface="+mj-lt"/>
                <a:ea typeface="+mj-ea"/>
                <a:cs typeface="+mj-cs"/>
              </a:rPr>
              <a:t>Peak Shaving = </a:t>
            </a:r>
            <a:br>
              <a:rPr lang="en-US" sz="3300" kern="1200" dirty="0">
                <a:solidFill>
                  <a:srgbClr val="FFFFFF"/>
                </a:solidFill>
                <a:latin typeface="+mj-lt"/>
                <a:ea typeface="+mj-ea"/>
                <a:cs typeface="+mj-cs"/>
              </a:rPr>
            </a:br>
            <a:r>
              <a:rPr lang="en-US" sz="3300" kern="1200" dirty="0" err="1">
                <a:solidFill>
                  <a:srgbClr val="FFFFFF"/>
                </a:solidFill>
                <a:latin typeface="+mj-lt"/>
                <a:ea typeface="+mj-ea"/>
                <a:cs typeface="+mj-cs"/>
              </a:rPr>
              <a:t>Capaciteit</a:t>
            </a:r>
            <a:r>
              <a:rPr lang="en-US" sz="3300" kern="1200" dirty="0">
                <a:solidFill>
                  <a:srgbClr val="FFFFFF"/>
                </a:solidFill>
                <a:latin typeface="+mj-lt"/>
                <a:ea typeface="+mj-ea"/>
                <a:cs typeface="+mj-cs"/>
              </a:rPr>
              <a:t> Management</a:t>
            </a:r>
          </a:p>
        </p:txBody>
      </p:sp>
      <p:pic>
        <p:nvPicPr>
          <p:cNvPr id="6" name="Afbeelding 5">
            <a:extLst>
              <a:ext uri="{FF2B5EF4-FFF2-40B4-BE49-F238E27FC236}">
                <a16:creationId xmlns:a16="http://schemas.microsoft.com/office/drawing/2014/main" id="{47FB45EE-2C57-0604-B8C2-48B53E55532F}"/>
              </a:ext>
            </a:extLst>
          </p:cNvPr>
          <p:cNvPicPr>
            <a:picLocks noChangeAspect="1"/>
          </p:cNvPicPr>
          <p:nvPr/>
        </p:nvPicPr>
        <p:blipFill rotWithShape="1">
          <a:blip r:embed="rId3"/>
          <a:srcRect r="25301"/>
          <a:stretch/>
        </p:blipFill>
        <p:spPr>
          <a:xfrm>
            <a:off x="4777316" y="1192535"/>
            <a:ext cx="6780700" cy="4470601"/>
          </a:xfrm>
          <a:prstGeom prst="rect">
            <a:avLst/>
          </a:prstGeom>
        </p:spPr>
      </p:pic>
    </p:spTree>
    <p:extLst>
      <p:ext uri="{BB962C8B-B14F-4D97-AF65-F5344CB8AC3E}">
        <p14:creationId xmlns:p14="http://schemas.microsoft.com/office/powerpoint/2010/main" val="1997616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pic>
        <p:nvPicPr>
          <p:cNvPr id="3074" name="Picture 2" descr="http://vakantie.paginablog.nl/vakantie/kermis-tilburg-2007.jpg"/>
          <p:cNvPicPr>
            <a:picLocks noChangeAspect="1" noChangeArrowheads="1"/>
          </p:cNvPicPr>
          <p:nvPr/>
        </p:nvPicPr>
        <p:blipFill>
          <a:blip r:embed="rId3" cstate="print"/>
          <a:srcRect/>
          <a:stretch>
            <a:fillRect/>
          </a:stretch>
        </p:blipFill>
        <p:spPr bwMode="auto">
          <a:xfrm>
            <a:off x="698351" y="1214421"/>
            <a:ext cx="2601660" cy="1643075"/>
          </a:xfrm>
          <a:prstGeom prst="rect">
            <a:avLst/>
          </a:prstGeom>
          <a:noFill/>
        </p:spPr>
      </p:pic>
      <p:grpSp>
        <p:nvGrpSpPr>
          <p:cNvPr id="3" name="Groep 13"/>
          <p:cNvGrpSpPr/>
          <p:nvPr/>
        </p:nvGrpSpPr>
        <p:grpSpPr>
          <a:xfrm>
            <a:off x="8814286" y="1214421"/>
            <a:ext cx="2369921" cy="1643075"/>
            <a:chOff x="6357950" y="1214422"/>
            <a:chExt cx="2143140" cy="1613035"/>
          </a:xfrm>
        </p:grpSpPr>
        <p:pic>
          <p:nvPicPr>
            <p:cNvPr id="3077" name="Picture 5"/>
            <p:cNvPicPr>
              <a:picLocks noChangeAspect="1" noChangeArrowheads="1"/>
            </p:cNvPicPr>
            <p:nvPr/>
          </p:nvPicPr>
          <p:blipFill>
            <a:blip r:embed="rId4" cstate="print"/>
            <a:srcRect/>
            <a:stretch>
              <a:fillRect/>
            </a:stretch>
          </p:blipFill>
          <p:spPr bwMode="auto">
            <a:xfrm>
              <a:off x="6357950" y="1214422"/>
              <a:ext cx="2143140" cy="1613035"/>
            </a:xfrm>
            <a:prstGeom prst="rect">
              <a:avLst/>
            </a:prstGeom>
            <a:noFill/>
            <a:ln w="9525">
              <a:noFill/>
              <a:miter lim="800000"/>
              <a:headEnd/>
              <a:tailEnd/>
            </a:ln>
            <a:effectLst/>
          </p:spPr>
        </p:pic>
        <p:pic>
          <p:nvPicPr>
            <p:cNvPr id="3079" name="Picture 7" descr="http://www.oost-knollendam.nl/images1/okdlogosmall.jpg"/>
            <p:cNvPicPr>
              <a:picLocks noChangeAspect="1" noChangeArrowheads="1"/>
            </p:cNvPicPr>
            <p:nvPr/>
          </p:nvPicPr>
          <p:blipFill>
            <a:blip r:embed="rId5" cstate="print"/>
            <a:srcRect/>
            <a:stretch>
              <a:fillRect/>
            </a:stretch>
          </p:blipFill>
          <p:spPr bwMode="auto">
            <a:xfrm>
              <a:off x="8001024" y="1285860"/>
              <a:ext cx="357190" cy="552021"/>
            </a:xfrm>
            <a:prstGeom prst="rect">
              <a:avLst/>
            </a:prstGeom>
            <a:noFill/>
          </p:spPr>
        </p:pic>
      </p:grpSp>
      <p:pic>
        <p:nvPicPr>
          <p:cNvPr id="3085" name="Picture 13" descr="Deze foto is afkomstig uit het blad Sleep en Duwvaart en gepubliceerd in nr. 136 van augustus 2006. De foto is vermoedelijk genomen tijdens een vakantie in Friesland in 2004. Zie ook http://www.sleepduwvaart.nl &#10;">
            <a:hlinkClick r:id="rId6"/>
          </p:cNvPr>
          <p:cNvPicPr>
            <a:picLocks noChangeAspect="1" noChangeArrowheads="1"/>
          </p:cNvPicPr>
          <p:nvPr/>
        </p:nvPicPr>
        <p:blipFill rotWithShape="1">
          <a:blip r:embed="rId7" cstate="print"/>
          <a:srcRect t="15263"/>
          <a:stretch/>
        </p:blipFill>
        <p:spPr bwMode="auto">
          <a:xfrm>
            <a:off x="693032" y="4783811"/>
            <a:ext cx="2585369" cy="1502711"/>
          </a:xfrm>
          <a:prstGeom prst="rect">
            <a:avLst/>
          </a:prstGeom>
          <a:noFill/>
        </p:spPr>
      </p:pic>
      <p:pic>
        <p:nvPicPr>
          <p:cNvPr id="4" name="Picture 3"/>
          <p:cNvPicPr>
            <a:picLocks noChangeAspect="1"/>
          </p:cNvPicPr>
          <p:nvPr/>
        </p:nvPicPr>
        <p:blipFill rotWithShape="1">
          <a:blip r:embed="rId8" cstate="print">
            <a:extLst>
              <a:ext uri="{28A0092B-C50C-407E-A947-70E740481C1C}">
                <a14:useLocalDpi xmlns:a14="http://schemas.microsoft.com/office/drawing/2010/main" val="0"/>
              </a:ext>
            </a:extLst>
          </a:blip>
          <a:srcRect t="7979" b="9140"/>
          <a:stretch/>
        </p:blipFill>
        <p:spPr>
          <a:xfrm>
            <a:off x="8813897" y="2975602"/>
            <a:ext cx="2357444" cy="1632181"/>
          </a:xfrm>
          <a:prstGeom prst="rect">
            <a:avLst/>
          </a:prstGeom>
        </p:spPr>
      </p:pic>
      <p:pic>
        <p:nvPicPr>
          <p:cNvPr id="5" name="Afbeelding 4"/>
          <p:cNvPicPr>
            <a:picLocks noChangeAspect="1"/>
          </p:cNvPicPr>
          <p:nvPr/>
        </p:nvPicPr>
        <p:blipFill rotWithShape="1">
          <a:blip r:embed="rId9" cstate="print">
            <a:extLst>
              <a:ext uri="{28A0092B-C50C-407E-A947-70E740481C1C}">
                <a14:useLocalDpi xmlns:a14="http://schemas.microsoft.com/office/drawing/2010/main" val="0"/>
              </a:ext>
            </a:extLst>
          </a:blip>
          <a:srcRect l="3640" t="5935" r="7992" b="10549"/>
          <a:stretch/>
        </p:blipFill>
        <p:spPr>
          <a:xfrm>
            <a:off x="693030" y="2981188"/>
            <a:ext cx="2585369" cy="1632181"/>
          </a:xfrm>
          <a:prstGeom prst="rect">
            <a:avLst/>
          </a:prstGeom>
        </p:spPr>
      </p:pic>
      <p:pic>
        <p:nvPicPr>
          <p:cNvPr id="6" name="Afbeelding 5"/>
          <p:cNvPicPr>
            <a:picLocks noChangeAspect="1"/>
          </p:cNvPicPr>
          <p:nvPr/>
        </p:nvPicPr>
        <p:blipFill rotWithShape="1">
          <a:blip r:embed="rId10" cstate="print">
            <a:extLst>
              <a:ext uri="{28A0092B-C50C-407E-A947-70E740481C1C}">
                <a14:useLocalDpi xmlns:a14="http://schemas.microsoft.com/office/drawing/2010/main" val="0"/>
              </a:ext>
            </a:extLst>
          </a:blip>
          <a:srcRect l="2069" t="20006" r="2836" b="-6681"/>
          <a:stretch/>
        </p:blipFill>
        <p:spPr>
          <a:xfrm>
            <a:off x="4693559" y="2981187"/>
            <a:ext cx="2574775" cy="1760100"/>
          </a:xfrm>
          <a:prstGeom prst="rect">
            <a:avLst/>
          </a:prstGeom>
        </p:spPr>
      </p:pic>
      <p:grpSp>
        <p:nvGrpSpPr>
          <p:cNvPr id="9" name="Groep 8"/>
          <p:cNvGrpSpPr/>
          <p:nvPr/>
        </p:nvGrpSpPr>
        <p:grpSpPr>
          <a:xfrm>
            <a:off x="4693559" y="4741287"/>
            <a:ext cx="2574775" cy="1545235"/>
            <a:chOff x="6610714" y="3510365"/>
            <a:chExt cx="1778744" cy="1107861"/>
          </a:xfrm>
        </p:grpSpPr>
        <p:pic>
          <p:nvPicPr>
            <p:cNvPr id="3087" name="Picture 15" descr="\\EPI04\Vriendschap Multimedia\Fotos\1998-07-23\DCP00048.JPG"/>
            <p:cNvPicPr>
              <a:picLocks noChangeAspect="1" noChangeArrowheads="1"/>
            </p:cNvPicPr>
            <p:nvPr/>
          </p:nvPicPr>
          <p:blipFill rotWithShape="1">
            <a:blip r:embed="rId11" cstate="print"/>
            <a:srcRect t="1971" b="7867"/>
            <a:stretch/>
          </p:blipFill>
          <p:spPr bwMode="auto">
            <a:xfrm>
              <a:off x="6610714" y="3510365"/>
              <a:ext cx="1778744" cy="1107861"/>
            </a:xfrm>
            <a:prstGeom prst="rect">
              <a:avLst/>
            </a:prstGeom>
            <a:noFill/>
          </p:spPr>
        </p:pic>
        <p:pic>
          <p:nvPicPr>
            <p:cNvPr id="8" name="Afbeelding 7"/>
            <p:cNvPicPr>
              <a:picLocks noChangeAspect="1"/>
            </p:cNvPicPr>
            <p:nvPr/>
          </p:nvPicPr>
          <p:blipFill rotWithShape="1">
            <a:blip r:embed="rId12" cstate="print">
              <a:extLst>
                <a:ext uri="{28A0092B-C50C-407E-A947-70E740481C1C}">
                  <a14:useLocalDpi xmlns:a14="http://schemas.microsoft.com/office/drawing/2010/main" val="0"/>
                </a:ext>
              </a:extLst>
            </a:blip>
            <a:srcRect r="33463"/>
            <a:stretch/>
          </p:blipFill>
          <p:spPr>
            <a:xfrm>
              <a:off x="7416181" y="3524807"/>
              <a:ext cx="853478" cy="312613"/>
            </a:xfrm>
            <a:prstGeom prst="rect">
              <a:avLst/>
            </a:prstGeom>
          </p:spPr>
        </p:pic>
      </p:grpSp>
      <p:pic>
        <p:nvPicPr>
          <p:cNvPr id="1026" name="Picture 2" descr="Opgepast! Hier komt B&amp;W van... Wormerland! - De Orkaan">
            <a:extLst>
              <a:ext uri="{FF2B5EF4-FFF2-40B4-BE49-F238E27FC236}">
                <a16:creationId xmlns:a16="http://schemas.microsoft.com/office/drawing/2014/main" id="{30005419-4A83-5B29-8739-182315EBE121}"/>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4549"/>
          <a:stretch/>
        </p:blipFill>
        <p:spPr bwMode="auto">
          <a:xfrm>
            <a:off x="8813897" y="4725888"/>
            <a:ext cx="2357444" cy="15606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9B631EE-5C7B-17EA-05D3-7F3034C0ECA1}"/>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4198"/>
          <a:stretch/>
        </p:blipFill>
        <p:spPr bwMode="auto">
          <a:xfrm>
            <a:off x="4693559" y="1214420"/>
            <a:ext cx="2574775" cy="16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40175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E5E3DA-1065-1D95-3D87-51045BD2EFAF}"/>
              </a:ext>
            </a:extLst>
          </p:cNvPr>
          <p:cNvSpPr>
            <a:spLocks noGrp="1"/>
          </p:cNvSpPr>
          <p:nvPr>
            <p:ph type="title"/>
          </p:nvPr>
        </p:nvSpPr>
        <p:spPr/>
        <p:txBody>
          <a:bodyPr/>
          <a:lstStyle/>
          <a:p>
            <a:r>
              <a:rPr lang="nl-NL" dirty="0"/>
              <a:t>Peak </a:t>
            </a:r>
            <a:r>
              <a:rPr lang="nl-NL" dirty="0" err="1"/>
              <a:t>Shaving</a:t>
            </a:r>
            <a:r>
              <a:rPr lang="nl-NL" dirty="0"/>
              <a:t> = tekort vermogen aanvullen</a:t>
            </a:r>
          </a:p>
        </p:txBody>
      </p:sp>
      <p:pic>
        <p:nvPicPr>
          <p:cNvPr id="4" name="Afbeelding 3">
            <a:extLst>
              <a:ext uri="{FF2B5EF4-FFF2-40B4-BE49-F238E27FC236}">
                <a16:creationId xmlns:a16="http://schemas.microsoft.com/office/drawing/2014/main" id="{506556DF-49DA-A894-0CFC-2B23A83E8C1E}"/>
              </a:ext>
            </a:extLst>
          </p:cNvPr>
          <p:cNvPicPr>
            <a:picLocks noChangeAspect="1"/>
          </p:cNvPicPr>
          <p:nvPr/>
        </p:nvPicPr>
        <p:blipFill>
          <a:blip r:embed="rId3"/>
          <a:stretch>
            <a:fillRect/>
          </a:stretch>
        </p:blipFill>
        <p:spPr>
          <a:xfrm>
            <a:off x="1514901" y="1760577"/>
            <a:ext cx="9346442" cy="4915173"/>
          </a:xfrm>
          <a:prstGeom prst="rect">
            <a:avLst/>
          </a:prstGeom>
          <a:solidFill>
            <a:schemeClr val="accent2"/>
          </a:solidFill>
          <a:ln>
            <a:solidFill>
              <a:schemeClr val="accent1"/>
            </a:solidFill>
          </a:ln>
        </p:spPr>
      </p:pic>
      <p:cxnSp>
        <p:nvCxnSpPr>
          <p:cNvPr id="6" name="Rechte verbindingslijn 5">
            <a:extLst>
              <a:ext uri="{FF2B5EF4-FFF2-40B4-BE49-F238E27FC236}">
                <a16:creationId xmlns:a16="http://schemas.microsoft.com/office/drawing/2014/main" id="{2B1B4BC7-FB71-CD3D-9F24-69D6444DB341}"/>
              </a:ext>
            </a:extLst>
          </p:cNvPr>
          <p:cNvCxnSpPr>
            <a:cxnSpLocks/>
          </p:cNvCxnSpPr>
          <p:nvPr/>
        </p:nvCxnSpPr>
        <p:spPr>
          <a:xfrm>
            <a:off x="447675" y="2178844"/>
            <a:ext cx="1041366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Rechte verbindingslijn 9">
            <a:extLst>
              <a:ext uri="{FF2B5EF4-FFF2-40B4-BE49-F238E27FC236}">
                <a16:creationId xmlns:a16="http://schemas.microsoft.com/office/drawing/2014/main" id="{225A073B-D544-A95C-3B6F-45ED07AD5762}"/>
              </a:ext>
            </a:extLst>
          </p:cNvPr>
          <p:cNvCxnSpPr>
            <a:cxnSpLocks/>
          </p:cNvCxnSpPr>
          <p:nvPr/>
        </p:nvCxnSpPr>
        <p:spPr>
          <a:xfrm>
            <a:off x="447675" y="4077494"/>
            <a:ext cx="1041366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Rechte verbindingslijn 10">
            <a:extLst>
              <a:ext uri="{FF2B5EF4-FFF2-40B4-BE49-F238E27FC236}">
                <a16:creationId xmlns:a16="http://schemas.microsoft.com/office/drawing/2014/main" id="{B03F7E9D-CD8E-E56B-CAC8-4D78D0175E92}"/>
              </a:ext>
            </a:extLst>
          </p:cNvPr>
          <p:cNvCxnSpPr>
            <a:cxnSpLocks/>
          </p:cNvCxnSpPr>
          <p:nvPr/>
        </p:nvCxnSpPr>
        <p:spPr>
          <a:xfrm>
            <a:off x="473075" y="5976144"/>
            <a:ext cx="10388268" cy="0"/>
          </a:xfrm>
          <a:prstGeom prst="line">
            <a:avLst/>
          </a:prstGeom>
        </p:spPr>
        <p:style>
          <a:lnRef idx="3">
            <a:schemeClr val="accent2"/>
          </a:lnRef>
          <a:fillRef idx="0">
            <a:schemeClr val="accent2"/>
          </a:fillRef>
          <a:effectRef idx="2">
            <a:schemeClr val="accent2"/>
          </a:effectRef>
          <a:fontRef idx="minor">
            <a:schemeClr val="tx1"/>
          </a:fontRef>
        </p:style>
      </p:cxnSp>
      <p:sp>
        <p:nvSpPr>
          <p:cNvPr id="21" name="Tekstvak 20">
            <a:extLst>
              <a:ext uri="{FF2B5EF4-FFF2-40B4-BE49-F238E27FC236}">
                <a16:creationId xmlns:a16="http://schemas.microsoft.com/office/drawing/2014/main" id="{B20B237E-6F2E-9B0B-6B2A-8FCAD1C9C90C}"/>
              </a:ext>
            </a:extLst>
          </p:cNvPr>
          <p:cNvSpPr txBox="1"/>
          <p:nvPr/>
        </p:nvSpPr>
        <p:spPr>
          <a:xfrm>
            <a:off x="447675" y="1655624"/>
            <a:ext cx="882982" cy="523220"/>
          </a:xfrm>
          <a:prstGeom prst="rect">
            <a:avLst/>
          </a:prstGeom>
          <a:noFill/>
        </p:spPr>
        <p:txBody>
          <a:bodyPr wrap="square" rtlCol="0">
            <a:spAutoFit/>
          </a:bodyPr>
          <a:lstStyle/>
          <a:p>
            <a:r>
              <a:rPr lang="nl-NL" sz="1400" dirty="0"/>
              <a:t>GTV = 184kW</a:t>
            </a:r>
          </a:p>
        </p:txBody>
      </p:sp>
      <p:sp>
        <p:nvSpPr>
          <p:cNvPr id="22" name="Tekstvak 21">
            <a:extLst>
              <a:ext uri="{FF2B5EF4-FFF2-40B4-BE49-F238E27FC236}">
                <a16:creationId xmlns:a16="http://schemas.microsoft.com/office/drawing/2014/main" id="{0C3CEAA9-2CB6-C53F-F2EA-A46F6C294F27}"/>
              </a:ext>
            </a:extLst>
          </p:cNvPr>
          <p:cNvSpPr txBox="1"/>
          <p:nvPr/>
        </p:nvSpPr>
        <p:spPr>
          <a:xfrm>
            <a:off x="396709" y="3540849"/>
            <a:ext cx="882982" cy="523220"/>
          </a:xfrm>
          <a:prstGeom prst="rect">
            <a:avLst/>
          </a:prstGeom>
          <a:noFill/>
        </p:spPr>
        <p:txBody>
          <a:bodyPr wrap="square" rtlCol="0">
            <a:spAutoFit/>
          </a:bodyPr>
          <a:lstStyle/>
          <a:p>
            <a:r>
              <a:rPr lang="nl-NL" sz="1400" dirty="0"/>
              <a:t>PTV = 212kW</a:t>
            </a:r>
          </a:p>
        </p:txBody>
      </p:sp>
      <p:sp>
        <p:nvSpPr>
          <p:cNvPr id="23" name="Tekstvak 22">
            <a:extLst>
              <a:ext uri="{FF2B5EF4-FFF2-40B4-BE49-F238E27FC236}">
                <a16:creationId xmlns:a16="http://schemas.microsoft.com/office/drawing/2014/main" id="{1A0B4A5C-39D5-EBC2-0524-7DD293782667}"/>
              </a:ext>
            </a:extLst>
          </p:cNvPr>
          <p:cNvSpPr txBox="1"/>
          <p:nvPr/>
        </p:nvSpPr>
        <p:spPr>
          <a:xfrm>
            <a:off x="396709" y="5439498"/>
            <a:ext cx="882982" cy="523220"/>
          </a:xfrm>
          <a:prstGeom prst="rect">
            <a:avLst/>
          </a:prstGeom>
          <a:noFill/>
        </p:spPr>
        <p:txBody>
          <a:bodyPr wrap="square" rtlCol="0">
            <a:spAutoFit/>
          </a:bodyPr>
          <a:lstStyle/>
          <a:p>
            <a:r>
              <a:rPr lang="nl-NL" sz="1400" dirty="0"/>
              <a:t>BTV = 35kW</a:t>
            </a:r>
          </a:p>
        </p:txBody>
      </p:sp>
    </p:spTree>
    <p:extLst>
      <p:ext uri="{BB962C8B-B14F-4D97-AF65-F5344CB8AC3E}">
        <p14:creationId xmlns:p14="http://schemas.microsoft.com/office/powerpoint/2010/main" val="1629325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2F87D20-B7DA-A522-3B76-55F19E3C61AB}"/>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anchor="ctr">
            <a:normAutofit/>
          </a:bodyPr>
          <a:lstStyle/>
          <a:p>
            <a:pPr algn="ctr"/>
            <a:r>
              <a:rPr lang="nl-NL" sz="2600" dirty="0">
                <a:solidFill>
                  <a:srgbClr val="FFFFFF"/>
                </a:solidFill>
              </a:rPr>
              <a:t>Peak </a:t>
            </a:r>
            <a:r>
              <a:rPr lang="nl-NL" sz="2600" dirty="0" err="1">
                <a:solidFill>
                  <a:srgbClr val="FFFFFF"/>
                </a:solidFill>
              </a:rPr>
              <a:t>Shaving</a:t>
            </a:r>
            <a:r>
              <a:rPr lang="nl-NL" sz="2600" dirty="0">
                <a:solidFill>
                  <a:srgbClr val="FFFFFF"/>
                </a:solidFill>
              </a:rPr>
              <a:t> = </a:t>
            </a:r>
            <a:br>
              <a:rPr lang="nl-NL" sz="2600" dirty="0">
                <a:solidFill>
                  <a:srgbClr val="FFFFFF"/>
                </a:solidFill>
              </a:rPr>
            </a:br>
            <a:r>
              <a:rPr lang="nl-NL" sz="2600" dirty="0">
                <a:solidFill>
                  <a:srgbClr val="FFFFFF"/>
                </a:solidFill>
              </a:rPr>
              <a:t>tekort vermogen aanvullen</a:t>
            </a:r>
          </a:p>
        </p:txBody>
      </p:sp>
      <p:pic>
        <p:nvPicPr>
          <p:cNvPr id="3" name="Afbeelding 2">
            <a:extLst>
              <a:ext uri="{FF2B5EF4-FFF2-40B4-BE49-F238E27FC236}">
                <a16:creationId xmlns:a16="http://schemas.microsoft.com/office/drawing/2014/main" id="{3E9F3040-FCB3-3720-6BB7-9C092748FAE0}"/>
              </a:ext>
            </a:extLst>
          </p:cNvPr>
          <p:cNvPicPr>
            <a:picLocks noChangeAspect="1"/>
          </p:cNvPicPr>
          <p:nvPr/>
        </p:nvPicPr>
        <p:blipFill>
          <a:blip r:embed="rId3"/>
          <a:stretch>
            <a:fillRect/>
          </a:stretch>
        </p:blipFill>
        <p:spPr>
          <a:xfrm>
            <a:off x="3455258" y="2074363"/>
            <a:ext cx="8339841" cy="4003122"/>
          </a:xfrm>
          <a:prstGeom prst="rect">
            <a:avLst/>
          </a:prstGeom>
        </p:spPr>
      </p:pic>
      <p:pic>
        <p:nvPicPr>
          <p:cNvPr id="1026" name="Picture 2" descr="Werken bij VHC Jongens - VHC Jongens">
            <a:extLst>
              <a:ext uri="{FF2B5EF4-FFF2-40B4-BE49-F238E27FC236}">
                <a16:creationId xmlns:a16="http://schemas.microsoft.com/office/drawing/2014/main" id="{B3D106F4-A75B-8FEA-C925-C2212AB184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9596" y="376802"/>
            <a:ext cx="2214562" cy="1629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879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43215971-68E6-1FFB-DC36-98C9C2BDBAEA}"/>
              </a:ext>
            </a:extLst>
          </p:cNvPr>
          <p:cNvSpPr>
            <a:spLocks noGrp="1"/>
          </p:cNvSpPr>
          <p:nvPr>
            <p:ph type="title"/>
          </p:nvPr>
        </p:nvSpPr>
        <p:spPr/>
        <p:txBody>
          <a:bodyPr/>
          <a:lstStyle/>
          <a:p>
            <a:r>
              <a:rPr lang="nl-NL" dirty="0"/>
              <a:t>Peak </a:t>
            </a:r>
            <a:r>
              <a:rPr lang="nl-NL" dirty="0" err="1"/>
              <a:t>Shaving</a:t>
            </a:r>
            <a:r>
              <a:rPr lang="nl-NL" dirty="0"/>
              <a:t> – Money </a:t>
            </a:r>
            <a:r>
              <a:rPr lang="nl-NL" dirty="0" err="1"/>
              <a:t>Saving</a:t>
            </a:r>
            <a:endParaRPr lang="nl-NL" dirty="0"/>
          </a:p>
        </p:txBody>
      </p:sp>
      <p:graphicFrame>
        <p:nvGraphicFramePr>
          <p:cNvPr id="11" name="Grafiek 10">
            <a:extLst>
              <a:ext uri="{FF2B5EF4-FFF2-40B4-BE49-F238E27FC236}">
                <a16:creationId xmlns:a16="http://schemas.microsoft.com/office/drawing/2014/main" id="{E8A4BED7-2B82-CC7F-E4CA-11082CD8BD93}"/>
              </a:ext>
            </a:extLst>
          </p:cNvPr>
          <p:cNvGraphicFramePr>
            <a:graphicFrameLocks/>
          </p:cNvGraphicFramePr>
          <p:nvPr>
            <p:extLst>
              <p:ext uri="{D42A27DB-BD31-4B8C-83A1-F6EECF244321}">
                <p14:modId xmlns:p14="http://schemas.microsoft.com/office/powerpoint/2010/main" val="1970095150"/>
              </p:ext>
            </p:extLst>
          </p:nvPr>
        </p:nvGraphicFramePr>
        <p:xfrm>
          <a:off x="931873" y="1966565"/>
          <a:ext cx="5132337" cy="40789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Grafiek 12">
            <a:extLst>
              <a:ext uri="{FF2B5EF4-FFF2-40B4-BE49-F238E27FC236}">
                <a16:creationId xmlns:a16="http://schemas.microsoft.com/office/drawing/2014/main" id="{9534F422-51AE-2D09-7D08-2341CB0EA6A0}"/>
              </a:ext>
            </a:extLst>
          </p:cNvPr>
          <p:cNvGraphicFramePr>
            <a:graphicFrameLocks/>
          </p:cNvGraphicFramePr>
          <p:nvPr>
            <p:extLst>
              <p:ext uri="{D42A27DB-BD31-4B8C-83A1-F6EECF244321}">
                <p14:modId xmlns:p14="http://schemas.microsoft.com/office/powerpoint/2010/main" val="3477974901"/>
              </p:ext>
            </p:extLst>
          </p:nvPr>
        </p:nvGraphicFramePr>
        <p:xfrm>
          <a:off x="6064210" y="1966565"/>
          <a:ext cx="5132337" cy="4078954"/>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Rechte verbindingslijn 14">
            <a:extLst>
              <a:ext uri="{FF2B5EF4-FFF2-40B4-BE49-F238E27FC236}">
                <a16:creationId xmlns:a16="http://schemas.microsoft.com/office/drawing/2014/main" id="{8E14712A-7CA0-A72F-6713-9D1F5F8197C3}"/>
              </a:ext>
            </a:extLst>
          </p:cNvPr>
          <p:cNvCxnSpPr>
            <a:cxnSpLocks/>
          </p:cNvCxnSpPr>
          <p:nvPr/>
        </p:nvCxnSpPr>
        <p:spPr>
          <a:xfrm>
            <a:off x="7194982" y="3661353"/>
            <a:ext cx="3033870" cy="0"/>
          </a:xfrm>
          <a:prstGeom prst="line">
            <a:avLst/>
          </a:prstGeom>
        </p:spPr>
        <p:style>
          <a:lnRef idx="3">
            <a:schemeClr val="accent2"/>
          </a:lnRef>
          <a:fillRef idx="0">
            <a:schemeClr val="accent2"/>
          </a:fillRef>
          <a:effectRef idx="2">
            <a:schemeClr val="accent2"/>
          </a:effectRef>
          <a:fontRef idx="minor">
            <a:schemeClr val="tx1"/>
          </a:fontRef>
        </p:style>
      </p:cxnSp>
      <p:grpSp>
        <p:nvGrpSpPr>
          <p:cNvPr id="22" name="Groep 21">
            <a:extLst>
              <a:ext uri="{FF2B5EF4-FFF2-40B4-BE49-F238E27FC236}">
                <a16:creationId xmlns:a16="http://schemas.microsoft.com/office/drawing/2014/main" id="{426E2C65-BBC8-5417-B193-AB8BF5B87C08}"/>
              </a:ext>
            </a:extLst>
          </p:cNvPr>
          <p:cNvGrpSpPr/>
          <p:nvPr/>
        </p:nvGrpSpPr>
        <p:grpSpPr>
          <a:xfrm>
            <a:off x="6590235" y="4164306"/>
            <a:ext cx="4370917" cy="369332"/>
            <a:chOff x="6590235" y="4164306"/>
            <a:chExt cx="4370917" cy="369332"/>
          </a:xfrm>
        </p:grpSpPr>
        <p:cxnSp>
          <p:nvCxnSpPr>
            <p:cNvPr id="19" name="Rechte verbindingslijn 18">
              <a:extLst>
                <a:ext uri="{FF2B5EF4-FFF2-40B4-BE49-F238E27FC236}">
                  <a16:creationId xmlns:a16="http://schemas.microsoft.com/office/drawing/2014/main" id="{24289B75-1386-A973-96B6-DE745BBBF993}"/>
                </a:ext>
              </a:extLst>
            </p:cNvPr>
            <p:cNvCxnSpPr>
              <a:cxnSpLocks/>
            </p:cNvCxnSpPr>
            <p:nvPr/>
          </p:nvCxnSpPr>
          <p:spPr>
            <a:xfrm>
              <a:off x="6590235" y="4477712"/>
              <a:ext cx="4370917" cy="0"/>
            </a:xfrm>
            <a:prstGeom prst="line">
              <a:avLst/>
            </a:prstGeom>
          </p:spPr>
          <p:style>
            <a:lnRef idx="3">
              <a:schemeClr val="accent4"/>
            </a:lnRef>
            <a:fillRef idx="0">
              <a:schemeClr val="accent4"/>
            </a:fillRef>
            <a:effectRef idx="2">
              <a:schemeClr val="accent4"/>
            </a:effectRef>
            <a:fontRef idx="minor">
              <a:schemeClr val="tx1"/>
            </a:fontRef>
          </p:style>
        </p:cxnSp>
        <p:sp>
          <p:nvSpPr>
            <p:cNvPr id="21" name="Tekstvak 20">
              <a:extLst>
                <a:ext uri="{FF2B5EF4-FFF2-40B4-BE49-F238E27FC236}">
                  <a16:creationId xmlns:a16="http://schemas.microsoft.com/office/drawing/2014/main" id="{026288D3-FAFF-9951-5B75-61DC05D3A688}"/>
                </a:ext>
              </a:extLst>
            </p:cNvPr>
            <p:cNvSpPr txBox="1"/>
            <p:nvPr/>
          </p:nvSpPr>
          <p:spPr>
            <a:xfrm>
              <a:off x="7769488" y="4164306"/>
              <a:ext cx="2149131" cy="369332"/>
            </a:xfrm>
            <a:prstGeom prst="rect">
              <a:avLst/>
            </a:prstGeom>
            <a:noFill/>
          </p:spPr>
          <p:txBody>
            <a:bodyPr wrap="square" rtlCol="0">
              <a:spAutoFit/>
            </a:bodyPr>
            <a:lstStyle/>
            <a:p>
              <a:r>
                <a:rPr lang="nl-NL" dirty="0">
                  <a:solidFill>
                    <a:srgbClr val="FFFF00"/>
                  </a:solidFill>
                </a:rPr>
                <a:t>capaciteitstarief</a:t>
              </a:r>
            </a:p>
          </p:txBody>
        </p:sp>
      </p:grpSp>
    </p:spTree>
    <p:extLst>
      <p:ext uri="{BB962C8B-B14F-4D97-AF65-F5344CB8AC3E}">
        <p14:creationId xmlns:p14="http://schemas.microsoft.com/office/powerpoint/2010/main" val="901064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8" name="Rectangle 103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103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F6E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3D99340-294A-C5AF-AD88-9D9C1C0E96C5}"/>
              </a:ext>
            </a:extLst>
          </p:cNvPr>
          <p:cNvSpPr>
            <a:spLocks noGrp="1"/>
          </p:cNvSpPr>
          <p:nvPr>
            <p:ph type="title"/>
          </p:nvPr>
        </p:nvSpPr>
        <p:spPr>
          <a:xfrm>
            <a:off x="637380" y="344575"/>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Onbalans</a:t>
            </a:r>
          </a:p>
        </p:txBody>
      </p:sp>
      <p:pic>
        <p:nvPicPr>
          <p:cNvPr id="4" name="Afbeelding 3">
            <a:extLst>
              <a:ext uri="{FF2B5EF4-FFF2-40B4-BE49-F238E27FC236}">
                <a16:creationId xmlns:a16="http://schemas.microsoft.com/office/drawing/2014/main" id="{482FE3CE-A3ED-D55A-5D03-611EC242849A}"/>
              </a:ext>
            </a:extLst>
          </p:cNvPr>
          <p:cNvPicPr>
            <a:picLocks noChangeAspect="1"/>
          </p:cNvPicPr>
          <p:nvPr/>
        </p:nvPicPr>
        <p:blipFill>
          <a:blip r:embed="rId3"/>
          <a:stretch>
            <a:fillRect/>
          </a:stretch>
        </p:blipFill>
        <p:spPr>
          <a:xfrm>
            <a:off x="4038600" y="1010273"/>
            <a:ext cx="7188199" cy="4834064"/>
          </a:xfrm>
          <a:prstGeom prst="rect">
            <a:avLst/>
          </a:prstGeom>
        </p:spPr>
      </p:pic>
      <p:sp>
        <p:nvSpPr>
          <p:cNvPr id="3" name="Rechthoek 2">
            <a:extLst>
              <a:ext uri="{FF2B5EF4-FFF2-40B4-BE49-F238E27FC236}">
                <a16:creationId xmlns:a16="http://schemas.microsoft.com/office/drawing/2014/main" id="{57A29114-E457-FAAA-059A-EA2CD06F0331}"/>
              </a:ext>
            </a:extLst>
          </p:cNvPr>
          <p:cNvSpPr/>
          <p:nvPr/>
        </p:nvSpPr>
        <p:spPr>
          <a:xfrm>
            <a:off x="7675185" y="5518336"/>
            <a:ext cx="3597715" cy="707886"/>
          </a:xfrm>
          <a:prstGeom prst="rect">
            <a:avLst/>
          </a:prstGeom>
          <a:noFill/>
        </p:spPr>
        <p:txBody>
          <a:bodyPr wrap="none" lIns="91440" tIns="45720" rIns="91440" bIns="45720">
            <a:spAutoFit/>
          </a:bodyPr>
          <a:lstStyle/>
          <a:p>
            <a:pPr algn="ctr"/>
            <a:r>
              <a:rPr lang="nl-NL" sz="4000" b="1" cap="none" spc="0" dirty="0" err="1">
                <a:ln w="22225">
                  <a:solidFill>
                    <a:schemeClr val="accent2"/>
                  </a:solidFill>
                  <a:prstDash val="solid"/>
                </a:ln>
                <a:solidFill>
                  <a:schemeClr val="accent2">
                    <a:lumMod val="40000"/>
                    <a:lumOff val="60000"/>
                  </a:schemeClr>
                </a:solidFill>
                <a:effectLst/>
              </a:rPr>
              <a:t>Intraday</a:t>
            </a:r>
            <a:r>
              <a:rPr lang="nl-NL" sz="4000" b="1" cap="none" spc="0" dirty="0">
                <a:ln w="22225">
                  <a:solidFill>
                    <a:schemeClr val="accent2"/>
                  </a:solidFill>
                  <a:prstDash val="solid"/>
                </a:ln>
                <a:solidFill>
                  <a:schemeClr val="accent2">
                    <a:lumMod val="40000"/>
                    <a:lumOff val="60000"/>
                  </a:schemeClr>
                </a:solidFill>
                <a:effectLst/>
              </a:rPr>
              <a:t> </a:t>
            </a:r>
            <a:r>
              <a:rPr lang="nl-NL" sz="4000" b="1" cap="none" spc="0" dirty="0" err="1">
                <a:ln w="22225">
                  <a:solidFill>
                    <a:schemeClr val="accent2"/>
                  </a:solidFill>
                  <a:prstDash val="solid"/>
                </a:ln>
                <a:solidFill>
                  <a:schemeClr val="accent2">
                    <a:lumMod val="40000"/>
                    <a:lumOff val="60000"/>
                  </a:schemeClr>
                </a:solidFill>
                <a:effectLst/>
              </a:rPr>
              <a:t>trading</a:t>
            </a:r>
            <a:endParaRPr lang="nl-NL" sz="40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21618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FBF0988-6092-4493-DDAA-445C088DAAA2}"/>
              </a:ext>
            </a:extLst>
          </p:cNvPr>
          <p:cNvSpPr>
            <a:spLocks noGrp="1"/>
          </p:cNvSpPr>
          <p:nvPr>
            <p:ph type="title"/>
          </p:nvPr>
        </p:nvSpPr>
        <p:spPr/>
        <p:txBody>
          <a:bodyPr/>
          <a:lstStyle/>
          <a:p>
            <a:r>
              <a:rPr lang="nl-NL" dirty="0"/>
              <a:t>Thuisbatterij</a:t>
            </a:r>
          </a:p>
        </p:txBody>
      </p:sp>
      <p:sp>
        <p:nvSpPr>
          <p:cNvPr id="4" name="Tijdelijke aanduiding voor inhoud 3">
            <a:extLst>
              <a:ext uri="{FF2B5EF4-FFF2-40B4-BE49-F238E27FC236}">
                <a16:creationId xmlns:a16="http://schemas.microsoft.com/office/drawing/2014/main" id="{484F6737-3389-ABDE-4089-93A320780644}"/>
              </a:ext>
            </a:extLst>
          </p:cNvPr>
          <p:cNvSpPr>
            <a:spLocks noGrp="1"/>
          </p:cNvSpPr>
          <p:nvPr>
            <p:ph idx="1"/>
          </p:nvPr>
        </p:nvSpPr>
        <p:spPr/>
        <p:txBody>
          <a:bodyPr/>
          <a:lstStyle/>
          <a:p>
            <a:r>
              <a:rPr lang="nl-NL" dirty="0"/>
              <a:t>Optimaliseren van eigen gebruik PV</a:t>
            </a:r>
          </a:p>
          <a:p>
            <a:r>
              <a:rPr lang="nl-NL" dirty="0"/>
              <a:t>Vorm van load </a:t>
            </a:r>
            <a:r>
              <a:rPr lang="nl-NL" dirty="0" err="1"/>
              <a:t>shifting</a:t>
            </a:r>
            <a:endParaRPr lang="nl-NL" dirty="0"/>
          </a:p>
          <a:p>
            <a:r>
              <a:rPr lang="nl-NL" dirty="0"/>
              <a:t>Vooral PV omvormer producten</a:t>
            </a:r>
          </a:p>
          <a:p>
            <a:r>
              <a:rPr lang="nl-NL" dirty="0" err="1"/>
              <a:t>Vendor</a:t>
            </a:r>
            <a:r>
              <a:rPr lang="nl-NL" dirty="0"/>
              <a:t> Lock-in of Open World?</a:t>
            </a:r>
          </a:p>
          <a:p>
            <a:r>
              <a:rPr lang="nl-NL" dirty="0"/>
              <a:t>Hoe integreert het met “regelbaar vermogen”?</a:t>
            </a:r>
          </a:p>
          <a:p>
            <a:r>
              <a:rPr lang="nl-NL" dirty="0"/>
              <a:t>“It’s software </a:t>
            </a:r>
            <a:r>
              <a:rPr lang="nl-NL" dirty="0" err="1"/>
              <a:t>that</a:t>
            </a:r>
            <a:r>
              <a:rPr lang="nl-NL" dirty="0"/>
              <a:t> </a:t>
            </a:r>
            <a:r>
              <a:rPr lang="nl-NL" dirty="0" err="1"/>
              <a:t>matters</a:t>
            </a:r>
            <a:r>
              <a:rPr lang="nl-NL" dirty="0"/>
              <a:t>”</a:t>
            </a:r>
          </a:p>
        </p:txBody>
      </p:sp>
      <p:pic>
        <p:nvPicPr>
          <p:cNvPr id="6" name="Afbeelding 5" descr="Afbeelding met tekst, overdekt&#10;&#10;Automatisch gegenereerde beschrijving">
            <a:extLst>
              <a:ext uri="{FF2B5EF4-FFF2-40B4-BE49-F238E27FC236}">
                <a16:creationId xmlns:a16="http://schemas.microsoft.com/office/drawing/2014/main" id="{4ADEC785-B588-7694-9E02-F42E18C32C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832473" y="1498473"/>
            <a:ext cx="6858000" cy="3861054"/>
          </a:xfrm>
          <a:prstGeom prst="rect">
            <a:avLst/>
          </a:prstGeom>
        </p:spPr>
      </p:pic>
    </p:spTree>
    <p:extLst>
      <p:ext uri="{BB962C8B-B14F-4D97-AF65-F5344CB8AC3E}">
        <p14:creationId xmlns:p14="http://schemas.microsoft.com/office/powerpoint/2010/main" val="3844755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483B36A-32F2-A720-0985-4A4676628410}"/>
              </a:ext>
            </a:extLst>
          </p:cNvPr>
          <p:cNvSpPr>
            <a:spLocks noGrp="1"/>
          </p:cNvSpPr>
          <p:nvPr>
            <p:ph type="title"/>
          </p:nvPr>
        </p:nvSpPr>
        <p:spPr>
          <a:xfrm>
            <a:off x="8643193" y="489507"/>
            <a:ext cx="3091607" cy="1655483"/>
          </a:xfrm>
        </p:spPr>
        <p:txBody>
          <a:bodyPr anchor="b">
            <a:normAutofit/>
          </a:bodyPr>
          <a:lstStyle/>
          <a:p>
            <a:r>
              <a:rPr lang="nl-NL" sz="3700"/>
              <a:t>Gewenste functionaliteit?</a:t>
            </a:r>
          </a:p>
        </p:txBody>
      </p:sp>
      <p:pic>
        <p:nvPicPr>
          <p:cNvPr id="1026" name="Picture 2" descr="Schaap met vijf poten geboren op sterfdag Adèle Bloemendaal |  Zeeuws-Vlaanderen | pzc.nl">
            <a:extLst>
              <a:ext uri="{FF2B5EF4-FFF2-40B4-BE49-F238E27FC236}">
                <a16:creationId xmlns:a16="http://schemas.microsoft.com/office/drawing/2014/main" id="{5E62DA81-FD65-6E2A-2ECF-38FA4EE0EA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42"/>
          <a:stretch/>
        </p:blipFill>
        <p:spPr bwMode="auto">
          <a:xfrm>
            <a:off x="20" y="431"/>
            <a:ext cx="8115280" cy="6408311"/>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1FBB4A3E-4ADD-1B86-3311-A7585B2868C1}"/>
              </a:ext>
            </a:extLst>
          </p:cNvPr>
          <p:cNvSpPr>
            <a:spLocks noGrp="1"/>
          </p:cNvSpPr>
          <p:nvPr>
            <p:ph idx="1"/>
          </p:nvPr>
        </p:nvSpPr>
        <p:spPr>
          <a:xfrm>
            <a:off x="8643193" y="2418408"/>
            <a:ext cx="2942813" cy="3540265"/>
          </a:xfrm>
        </p:spPr>
        <p:txBody>
          <a:bodyPr>
            <a:normAutofit/>
          </a:bodyPr>
          <a:lstStyle/>
          <a:p>
            <a:r>
              <a:rPr lang="nl-NL" sz="2000" dirty="0"/>
              <a:t>Load </a:t>
            </a:r>
            <a:r>
              <a:rPr lang="nl-NL" sz="2000" dirty="0" err="1"/>
              <a:t>shifting</a:t>
            </a:r>
            <a:endParaRPr lang="nl-NL" sz="2000" dirty="0"/>
          </a:p>
          <a:p>
            <a:r>
              <a:rPr lang="nl-NL" sz="2000" dirty="0"/>
              <a:t>Peak </a:t>
            </a:r>
            <a:r>
              <a:rPr lang="nl-NL" sz="2000" dirty="0" err="1"/>
              <a:t>shaving</a:t>
            </a:r>
            <a:endParaRPr lang="nl-NL" sz="2000" dirty="0"/>
          </a:p>
          <a:p>
            <a:r>
              <a:rPr lang="nl-NL" sz="2000" dirty="0" err="1"/>
              <a:t>Curtailment</a:t>
            </a:r>
            <a:endParaRPr lang="nl-NL" sz="2000" dirty="0"/>
          </a:p>
          <a:p>
            <a:r>
              <a:rPr lang="nl-NL" sz="2000" dirty="0"/>
              <a:t>Aansturing van laadpaal, warmtepomp, boiler, enz.</a:t>
            </a:r>
          </a:p>
          <a:p>
            <a:r>
              <a:rPr lang="nl-NL" sz="2000" dirty="0"/>
              <a:t>Dynamische tarieven</a:t>
            </a:r>
          </a:p>
          <a:p>
            <a:r>
              <a:rPr lang="nl-NL" sz="2000"/>
              <a:t>Onbalansmarkt</a:t>
            </a:r>
            <a:endParaRPr lang="nl-NL" sz="2000" dirty="0"/>
          </a:p>
          <a:p>
            <a:r>
              <a:rPr lang="nl-NL" sz="2000" dirty="0"/>
              <a:t>Enige vorm van AI</a:t>
            </a:r>
          </a:p>
        </p:txBody>
      </p:sp>
      <p:sp>
        <p:nvSpPr>
          <p:cNvPr id="1033" name="Rectangle 103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0426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2494F2C-7035-820F-4C62-AD95E610DD8F}"/>
              </a:ext>
            </a:extLst>
          </p:cNvPr>
          <p:cNvSpPr>
            <a:spLocks noGrp="1"/>
          </p:cNvSpPr>
          <p:nvPr>
            <p:ph type="title"/>
          </p:nvPr>
        </p:nvSpPr>
        <p:spPr>
          <a:xfrm>
            <a:off x="6392583" y="501651"/>
            <a:ext cx="4414848" cy="1716255"/>
          </a:xfrm>
        </p:spPr>
        <p:txBody>
          <a:bodyPr anchor="b">
            <a:normAutofit/>
          </a:bodyPr>
          <a:lstStyle/>
          <a:p>
            <a:r>
              <a:rPr lang="nl-NL" sz="3900"/>
              <a:t>Waarom kiezen consumenten voor een  thuisbatterij?</a:t>
            </a:r>
          </a:p>
        </p:txBody>
      </p:sp>
      <p:sp>
        <p:nvSpPr>
          <p:cNvPr id="39" name="Rectangle 1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Afbeelding met binnen, muur, vies&#10;&#10;Automatisch gegenereerde beschrijving">
            <a:extLst>
              <a:ext uri="{FF2B5EF4-FFF2-40B4-BE49-F238E27FC236}">
                <a16:creationId xmlns:a16="http://schemas.microsoft.com/office/drawing/2014/main" id="{C4990E54-264A-31BD-B834-415A96793A33}"/>
              </a:ext>
            </a:extLst>
          </p:cNvPr>
          <p:cNvPicPr>
            <a:picLocks noChangeAspect="1"/>
          </p:cNvPicPr>
          <p:nvPr/>
        </p:nvPicPr>
        <p:blipFill rotWithShape="1">
          <a:blip r:embed="rId3">
            <a:extLst>
              <a:ext uri="{28A0092B-C50C-407E-A947-70E740481C1C}">
                <a14:useLocalDpi xmlns:a14="http://schemas.microsoft.com/office/drawing/2010/main" val="0"/>
              </a:ext>
            </a:extLst>
          </a:blip>
          <a:srcRect r="10098" b="-2"/>
          <a:stretch/>
        </p:blipFill>
        <p:spPr>
          <a:xfrm rot="5400000">
            <a:off x="-239536" y="818188"/>
            <a:ext cx="6258983" cy="5221625"/>
          </a:xfrm>
          <a:prstGeom prst="rect">
            <a:avLst/>
          </a:prstGeom>
        </p:spPr>
      </p:pic>
      <p:sp>
        <p:nvSpPr>
          <p:cNvPr id="40" name="Tijdelijke aanduiding voor inhoud 2">
            <a:extLst>
              <a:ext uri="{FF2B5EF4-FFF2-40B4-BE49-F238E27FC236}">
                <a16:creationId xmlns:a16="http://schemas.microsoft.com/office/drawing/2014/main" id="{5F1D9C60-253D-EA1C-FD9F-AB1F3945AF19}"/>
              </a:ext>
            </a:extLst>
          </p:cNvPr>
          <p:cNvSpPr>
            <a:spLocks noGrp="1"/>
          </p:cNvSpPr>
          <p:nvPr>
            <p:ph idx="1"/>
          </p:nvPr>
        </p:nvSpPr>
        <p:spPr>
          <a:xfrm>
            <a:off x="6392583" y="2645922"/>
            <a:ext cx="4434721" cy="3710427"/>
          </a:xfrm>
        </p:spPr>
        <p:txBody>
          <a:bodyPr anchor="t">
            <a:normAutofit/>
          </a:bodyPr>
          <a:lstStyle/>
          <a:p>
            <a:pPr marL="457200" indent="-457200">
              <a:buFont typeface="+mj-lt"/>
              <a:buAutoNum type="arabicPeriod"/>
            </a:pPr>
            <a:r>
              <a:rPr lang="nl-NL" sz="2000" dirty="0">
                <a:solidFill>
                  <a:schemeClr val="tx1">
                    <a:alpha val="80000"/>
                  </a:schemeClr>
                </a:solidFill>
              </a:rPr>
              <a:t>Streven naar Autonomie</a:t>
            </a:r>
          </a:p>
          <a:p>
            <a:pPr lvl="1"/>
            <a:r>
              <a:rPr lang="nl-NL" sz="1600" dirty="0">
                <a:solidFill>
                  <a:schemeClr val="tx1">
                    <a:alpha val="80000"/>
                  </a:schemeClr>
                </a:solidFill>
              </a:rPr>
              <a:t>Onafhankelijk van energie maatschappijen</a:t>
            </a:r>
          </a:p>
          <a:p>
            <a:pPr lvl="1"/>
            <a:r>
              <a:rPr lang="nl-NL" sz="1600" dirty="0">
                <a:solidFill>
                  <a:schemeClr val="tx1">
                    <a:alpha val="80000"/>
                  </a:schemeClr>
                </a:solidFill>
              </a:rPr>
              <a:t>8 maanden leven op eigen stroom</a:t>
            </a:r>
          </a:p>
          <a:p>
            <a:pPr marL="457200" indent="-457200">
              <a:buFont typeface="+mj-lt"/>
              <a:buAutoNum type="arabicPeriod"/>
            </a:pPr>
            <a:r>
              <a:rPr lang="nl-NL" sz="2000" dirty="0">
                <a:solidFill>
                  <a:schemeClr val="tx1">
                    <a:alpha val="80000"/>
                  </a:schemeClr>
                </a:solidFill>
              </a:rPr>
              <a:t>Voorsorteren op wijzigingen wet- en regelgeving</a:t>
            </a:r>
          </a:p>
          <a:p>
            <a:pPr marL="457200" indent="-457200">
              <a:buFont typeface="+mj-lt"/>
              <a:buAutoNum type="arabicPeriod"/>
            </a:pPr>
            <a:r>
              <a:rPr lang="nl-NL" sz="2000" dirty="0">
                <a:solidFill>
                  <a:schemeClr val="tx1">
                    <a:alpha val="80000"/>
                  </a:schemeClr>
                </a:solidFill>
              </a:rPr>
              <a:t>Volatiliteit tarieven</a:t>
            </a:r>
          </a:p>
          <a:p>
            <a:pPr lvl="1"/>
            <a:r>
              <a:rPr lang="nl-NL" sz="1600" dirty="0">
                <a:solidFill>
                  <a:schemeClr val="tx1">
                    <a:alpha val="80000"/>
                  </a:schemeClr>
                </a:solidFill>
              </a:rPr>
              <a:t>Profiteren van Dynamisch Tarieven</a:t>
            </a:r>
          </a:p>
          <a:p>
            <a:pPr marL="457200" indent="-457200">
              <a:buFont typeface="+mj-lt"/>
              <a:buAutoNum type="arabicPeriod"/>
            </a:pPr>
            <a:r>
              <a:rPr lang="nl-NL" sz="2000" dirty="0">
                <a:solidFill>
                  <a:schemeClr val="tx1">
                    <a:alpha val="80000"/>
                  </a:schemeClr>
                </a:solidFill>
              </a:rPr>
              <a:t>Angst voor storingen</a:t>
            </a:r>
          </a:p>
          <a:p>
            <a:pPr marL="457200" indent="-457200">
              <a:buFont typeface="+mj-lt"/>
              <a:buAutoNum type="arabicPeriod"/>
            </a:pPr>
            <a:r>
              <a:rPr lang="nl-NL" sz="2000" dirty="0">
                <a:solidFill>
                  <a:schemeClr val="tx1">
                    <a:alpha val="80000"/>
                  </a:schemeClr>
                </a:solidFill>
              </a:rPr>
              <a:t>Gewoon omdat het leuk is (?)</a:t>
            </a:r>
          </a:p>
          <a:p>
            <a:pPr marL="457200" indent="-457200">
              <a:buFont typeface="+mj-lt"/>
              <a:buAutoNum type="arabicPeriod"/>
            </a:pPr>
            <a:endParaRPr lang="nl-NL" sz="2000" dirty="0">
              <a:solidFill>
                <a:schemeClr val="tx1">
                  <a:alpha val="80000"/>
                </a:schemeClr>
              </a:solidFill>
            </a:endParaRPr>
          </a:p>
        </p:txBody>
      </p:sp>
      <p:cxnSp>
        <p:nvCxnSpPr>
          <p:cNvPr id="41" name="Straight Connector 1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06341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8DD140B-B39B-584D-620D-6A50F1F27A91}"/>
              </a:ext>
            </a:extLst>
          </p:cNvPr>
          <p:cNvSpPr>
            <a:spLocks noGrp="1"/>
          </p:cNvSpPr>
          <p:nvPr>
            <p:ph type="title"/>
          </p:nvPr>
        </p:nvSpPr>
        <p:spPr>
          <a:xfrm>
            <a:off x="572493" y="238539"/>
            <a:ext cx="11018520" cy="1434415"/>
          </a:xfrm>
        </p:spPr>
        <p:txBody>
          <a:bodyPr anchor="b">
            <a:normAutofit/>
          </a:bodyPr>
          <a:lstStyle/>
          <a:p>
            <a:r>
              <a:rPr lang="nl-NL" sz="5400"/>
              <a:t>Aandachtspunten</a:t>
            </a:r>
          </a:p>
        </p:txBody>
      </p:sp>
      <p:sp>
        <p:nvSpPr>
          <p:cNvPr id="205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CAC18978-C6A4-7A12-E688-D7A5E8B65320}"/>
              </a:ext>
            </a:extLst>
          </p:cNvPr>
          <p:cNvSpPr>
            <a:spLocks noGrp="1"/>
          </p:cNvSpPr>
          <p:nvPr>
            <p:ph idx="1"/>
          </p:nvPr>
        </p:nvSpPr>
        <p:spPr>
          <a:xfrm>
            <a:off x="572493" y="2071316"/>
            <a:ext cx="6713552" cy="4119172"/>
          </a:xfrm>
        </p:spPr>
        <p:txBody>
          <a:bodyPr anchor="t">
            <a:normAutofit/>
          </a:bodyPr>
          <a:lstStyle/>
          <a:p>
            <a:r>
              <a:rPr lang="nl-NL" sz="1900"/>
              <a:t>Maak berekeningen</a:t>
            </a:r>
          </a:p>
          <a:p>
            <a:pPr lvl="1"/>
            <a:r>
              <a:rPr lang="nl-NL" sz="1900"/>
              <a:t>Maak inzichtelijk hoe de energie stromen lopen</a:t>
            </a:r>
          </a:p>
          <a:p>
            <a:pPr lvl="1"/>
            <a:r>
              <a:rPr lang="nl-NL" sz="1900"/>
              <a:t>Kostprijs / kWh &gt; € 0,10</a:t>
            </a:r>
          </a:p>
          <a:p>
            <a:pPr lvl="1"/>
            <a:r>
              <a:rPr lang="nl-NL" sz="1900"/>
              <a:t>Aansluitcapaciteit</a:t>
            </a:r>
          </a:p>
          <a:p>
            <a:r>
              <a:rPr lang="nl-NL" sz="1900"/>
              <a:t>Opstelling batterij apparatuur (warmte, koude, geluid, gewicht)</a:t>
            </a:r>
          </a:p>
          <a:p>
            <a:r>
              <a:rPr lang="nl-NL" sz="1900"/>
              <a:t>Aanpassingen meterkast</a:t>
            </a:r>
          </a:p>
          <a:p>
            <a:pPr lvl="1"/>
            <a:r>
              <a:rPr lang="nl-NL" sz="1900"/>
              <a:t>Selectiviteit, Veiligheid en Betrouwbaarheid</a:t>
            </a:r>
          </a:p>
          <a:p>
            <a:r>
              <a:rPr lang="nl-NL" sz="1900"/>
              <a:t>Brandveiligheid</a:t>
            </a:r>
          </a:p>
          <a:p>
            <a:pPr lvl="1"/>
            <a:r>
              <a:rPr lang="nl-NL" sz="1900"/>
              <a:t>LiFePo4 batterij zijn veilig! </a:t>
            </a:r>
            <a:br>
              <a:rPr lang="nl-NL" sz="1900"/>
            </a:br>
            <a:r>
              <a:rPr lang="nl-NL" sz="1900"/>
              <a:t>Onveiligheid zit in slechte verbindingen</a:t>
            </a:r>
          </a:p>
          <a:p>
            <a:r>
              <a:rPr lang="nl-NL" sz="1900"/>
              <a:t>Integratie en rol in Eco systemen</a:t>
            </a:r>
          </a:p>
          <a:p>
            <a:endParaRPr lang="nl-NL" sz="1900"/>
          </a:p>
        </p:txBody>
      </p:sp>
      <p:pic>
        <p:nvPicPr>
          <p:cNvPr id="2050" name="Picture 2">
            <a:extLst>
              <a:ext uri="{FF2B5EF4-FFF2-40B4-BE49-F238E27FC236}">
                <a16:creationId xmlns:a16="http://schemas.microsoft.com/office/drawing/2014/main" id="{D68538E5-367F-BF63-0BED-730EBEF7D5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693" r="23192"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440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99097506-65ED-D55D-F7E8-8B6EE6FCB469}"/>
              </a:ext>
            </a:extLst>
          </p:cNvPr>
          <p:cNvSpPr>
            <a:spLocks noGrp="1"/>
          </p:cNvSpPr>
          <p:nvPr>
            <p:ph type="title"/>
          </p:nvPr>
        </p:nvSpPr>
        <p:spPr>
          <a:xfrm>
            <a:off x="6657715" y="467271"/>
            <a:ext cx="4195674" cy="2052522"/>
          </a:xfrm>
        </p:spPr>
        <p:txBody>
          <a:bodyPr anchor="b">
            <a:normAutofit/>
          </a:bodyPr>
          <a:lstStyle/>
          <a:p>
            <a:r>
              <a:rPr lang="nl-NL" sz="5600"/>
              <a:t>Welke vragen zijn er nog?</a:t>
            </a:r>
          </a:p>
        </p:txBody>
      </p:sp>
      <p:sp>
        <p:nvSpPr>
          <p:cNvPr id="21" name="Oval 20">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CECF5DF9-4DAB-834E-35A0-B2B9BD024804}"/>
              </a:ext>
            </a:extLst>
          </p:cNvPr>
          <p:cNvPicPr>
            <a:picLocks noChangeAspect="1"/>
          </p:cNvPicPr>
          <p:nvPr/>
        </p:nvPicPr>
        <p:blipFill rotWithShape="1">
          <a:blip r:embed="rId2"/>
          <a:srcRect l="1908" r="89" b="-3"/>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23"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25"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27"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9"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6" name="Tijdelijke aanduiding voor inhoud 5">
            <a:extLst>
              <a:ext uri="{FF2B5EF4-FFF2-40B4-BE49-F238E27FC236}">
                <a16:creationId xmlns:a16="http://schemas.microsoft.com/office/drawing/2014/main" id="{2CDBFC44-7A1E-449D-E77B-7DB437A8006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9721"/>
          <a:stretch/>
        </p:blipFill>
        <p:spPr>
          <a:xfrm>
            <a:off x="9268948" y="5340768"/>
            <a:ext cx="2219635" cy="868628"/>
          </a:xfrm>
          <a:prstGeom prst="rect">
            <a:avLst/>
          </a:prstGeom>
        </p:spPr>
      </p:pic>
    </p:spTree>
    <p:extLst>
      <p:ext uri="{BB962C8B-B14F-4D97-AF65-F5344CB8AC3E}">
        <p14:creationId xmlns:p14="http://schemas.microsoft.com/office/powerpoint/2010/main" val="2745815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5" name="Rectangle 2058">
            <a:extLst>
              <a:ext uri="{FF2B5EF4-FFF2-40B4-BE49-F238E27FC236}">
                <a16:creationId xmlns:a16="http://schemas.microsoft.com/office/drawing/2014/main" id="{08BC803E-13F3-4DAB-B17C-BEB007616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6" name="Rectangle 2060">
            <a:extLst>
              <a:ext uri="{FF2B5EF4-FFF2-40B4-BE49-F238E27FC236}">
                <a16:creationId xmlns:a16="http://schemas.microsoft.com/office/drawing/2014/main" id="{B8DDE571-E57F-4AB5-83C7-30EB5DDCC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6"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816C709-BEF9-B2FF-2CC7-2FAD169B6819}"/>
              </a:ext>
            </a:extLst>
          </p:cNvPr>
          <p:cNvSpPr>
            <a:spLocks noGrp="1"/>
          </p:cNvSpPr>
          <p:nvPr>
            <p:ph type="title"/>
          </p:nvPr>
        </p:nvSpPr>
        <p:spPr>
          <a:xfrm>
            <a:off x="1137035" y="603622"/>
            <a:ext cx="4282380" cy="1322944"/>
          </a:xfrm>
        </p:spPr>
        <p:txBody>
          <a:bodyPr>
            <a:normAutofit/>
          </a:bodyPr>
          <a:lstStyle/>
          <a:p>
            <a:r>
              <a:rPr lang="nl-NL" dirty="0">
                <a:solidFill>
                  <a:schemeClr val="tx1">
                    <a:lumMod val="85000"/>
                    <a:lumOff val="15000"/>
                  </a:schemeClr>
                </a:solidFill>
              </a:rPr>
              <a:t>Politiek?</a:t>
            </a:r>
          </a:p>
        </p:txBody>
      </p:sp>
      <p:sp>
        <p:nvSpPr>
          <p:cNvPr id="2056" name="Content Placeholder 2055">
            <a:extLst>
              <a:ext uri="{FF2B5EF4-FFF2-40B4-BE49-F238E27FC236}">
                <a16:creationId xmlns:a16="http://schemas.microsoft.com/office/drawing/2014/main" id="{96F2906E-B9BF-E889-81E4-858BAA06403B}"/>
              </a:ext>
            </a:extLst>
          </p:cNvPr>
          <p:cNvSpPr>
            <a:spLocks noGrp="1"/>
          </p:cNvSpPr>
          <p:nvPr>
            <p:ph idx="1"/>
          </p:nvPr>
        </p:nvSpPr>
        <p:spPr>
          <a:xfrm>
            <a:off x="1137034" y="2207977"/>
            <a:ext cx="3968365" cy="4046401"/>
          </a:xfrm>
        </p:spPr>
        <p:txBody>
          <a:bodyPr>
            <a:normAutofit/>
          </a:bodyPr>
          <a:lstStyle/>
          <a:p>
            <a:r>
              <a:rPr lang="en-US" sz="2000" dirty="0" err="1">
                <a:solidFill>
                  <a:schemeClr val="tx1">
                    <a:lumMod val="85000"/>
                    <a:lumOff val="15000"/>
                  </a:schemeClr>
                </a:solidFill>
              </a:rPr>
              <a:t>Regionale</a:t>
            </a:r>
            <a:r>
              <a:rPr lang="en-US" sz="2000" dirty="0">
                <a:solidFill>
                  <a:schemeClr val="tx1">
                    <a:lumMod val="85000"/>
                    <a:lumOff val="15000"/>
                  </a:schemeClr>
                </a:solidFill>
              </a:rPr>
              <a:t> </a:t>
            </a:r>
            <a:r>
              <a:rPr lang="en-US" sz="2000" dirty="0" err="1">
                <a:solidFill>
                  <a:schemeClr val="tx1">
                    <a:lumMod val="85000"/>
                    <a:lumOff val="15000"/>
                  </a:schemeClr>
                </a:solidFill>
              </a:rPr>
              <a:t>Energie</a:t>
            </a:r>
            <a:r>
              <a:rPr lang="en-US" sz="2000" dirty="0">
                <a:solidFill>
                  <a:schemeClr val="tx1">
                    <a:lumMod val="85000"/>
                    <a:lumOff val="15000"/>
                  </a:schemeClr>
                </a:solidFill>
              </a:rPr>
              <a:t> </a:t>
            </a:r>
            <a:r>
              <a:rPr lang="en-US" sz="2000" dirty="0" err="1">
                <a:solidFill>
                  <a:schemeClr val="tx1">
                    <a:lumMod val="85000"/>
                    <a:lumOff val="15000"/>
                  </a:schemeClr>
                </a:solidFill>
              </a:rPr>
              <a:t>Strategie</a:t>
            </a:r>
            <a:endParaRPr lang="en-US" sz="2000" dirty="0">
              <a:solidFill>
                <a:schemeClr val="tx1">
                  <a:lumMod val="85000"/>
                  <a:lumOff val="15000"/>
                </a:schemeClr>
              </a:solidFill>
            </a:endParaRPr>
          </a:p>
          <a:p>
            <a:r>
              <a:rPr lang="en-US" sz="2000" dirty="0" err="1">
                <a:solidFill>
                  <a:schemeClr val="tx1">
                    <a:lumMod val="85000"/>
                    <a:lumOff val="15000"/>
                  </a:schemeClr>
                </a:solidFill>
              </a:rPr>
              <a:t>Verduurzamen</a:t>
            </a:r>
            <a:r>
              <a:rPr lang="en-US" sz="2000" dirty="0">
                <a:solidFill>
                  <a:schemeClr val="tx1">
                    <a:lumMod val="85000"/>
                    <a:lumOff val="15000"/>
                  </a:schemeClr>
                </a:solidFill>
              </a:rPr>
              <a:t> van </a:t>
            </a:r>
            <a:r>
              <a:rPr lang="en-US" sz="2000" dirty="0" err="1">
                <a:solidFill>
                  <a:schemeClr val="tx1">
                    <a:lumMod val="85000"/>
                    <a:lumOff val="15000"/>
                  </a:schemeClr>
                </a:solidFill>
              </a:rPr>
              <a:t>woningen</a:t>
            </a:r>
            <a:r>
              <a:rPr lang="en-US" sz="2000" dirty="0">
                <a:solidFill>
                  <a:schemeClr val="tx1">
                    <a:lumMod val="85000"/>
                    <a:lumOff val="15000"/>
                  </a:schemeClr>
                </a:solidFill>
              </a:rPr>
              <a:t> en </a:t>
            </a:r>
            <a:r>
              <a:rPr lang="en-US" sz="2000" dirty="0" err="1">
                <a:solidFill>
                  <a:schemeClr val="tx1">
                    <a:lumMod val="85000"/>
                    <a:lumOff val="15000"/>
                  </a:schemeClr>
                </a:solidFill>
              </a:rPr>
              <a:t>bedrijven</a:t>
            </a:r>
            <a:endParaRPr lang="en-US" sz="2000" dirty="0">
              <a:solidFill>
                <a:schemeClr val="tx1">
                  <a:lumMod val="85000"/>
                  <a:lumOff val="15000"/>
                </a:schemeClr>
              </a:solidFill>
            </a:endParaRPr>
          </a:p>
          <a:p>
            <a:r>
              <a:rPr lang="en-US" sz="2000" dirty="0" err="1">
                <a:solidFill>
                  <a:schemeClr val="tx1">
                    <a:lumMod val="85000"/>
                    <a:lumOff val="15000"/>
                  </a:schemeClr>
                </a:solidFill>
              </a:rPr>
              <a:t>Warmtenet</a:t>
            </a:r>
            <a:r>
              <a:rPr lang="en-US" sz="2000" dirty="0">
                <a:solidFill>
                  <a:schemeClr val="tx1">
                    <a:lumMod val="85000"/>
                    <a:lumOff val="15000"/>
                  </a:schemeClr>
                </a:solidFill>
              </a:rPr>
              <a:t> met </a:t>
            </a:r>
            <a:r>
              <a:rPr lang="en-US" sz="2000" dirty="0" err="1">
                <a:solidFill>
                  <a:schemeClr val="tx1">
                    <a:lumMod val="85000"/>
                    <a:lumOff val="15000"/>
                  </a:schemeClr>
                </a:solidFill>
              </a:rPr>
              <a:t>aquathermie</a:t>
            </a:r>
            <a:endParaRPr lang="en-US" sz="2000" dirty="0">
              <a:solidFill>
                <a:schemeClr val="tx1">
                  <a:lumMod val="85000"/>
                  <a:lumOff val="15000"/>
                </a:schemeClr>
              </a:solidFill>
            </a:endParaRPr>
          </a:p>
          <a:p>
            <a:pPr marL="0" indent="0">
              <a:buNone/>
            </a:pPr>
            <a:endParaRPr lang="en-US" sz="2000" dirty="0">
              <a:solidFill>
                <a:schemeClr val="tx1">
                  <a:lumMod val="85000"/>
                  <a:lumOff val="15000"/>
                </a:schemeClr>
              </a:solidFill>
            </a:endParaRPr>
          </a:p>
          <a:p>
            <a:pPr marL="0" indent="0">
              <a:buNone/>
            </a:pPr>
            <a:r>
              <a:rPr lang="en-US" sz="2000" dirty="0">
                <a:solidFill>
                  <a:schemeClr val="tx1">
                    <a:lumMod val="85000"/>
                    <a:lumOff val="15000"/>
                  </a:schemeClr>
                </a:solidFill>
              </a:rPr>
              <a:t>Maar </a:t>
            </a:r>
            <a:r>
              <a:rPr lang="en-US" sz="2000" dirty="0" err="1">
                <a:solidFill>
                  <a:schemeClr val="tx1">
                    <a:lumMod val="85000"/>
                    <a:lumOff val="15000"/>
                  </a:schemeClr>
                </a:solidFill>
              </a:rPr>
              <a:t>ook</a:t>
            </a:r>
            <a:endParaRPr lang="en-US" sz="2000" dirty="0">
              <a:solidFill>
                <a:schemeClr val="tx1">
                  <a:lumMod val="85000"/>
                  <a:lumOff val="15000"/>
                </a:schemeClr>
              </a:solidFill>
            </a:endParaRPr>
          </a:p>
          <a:p>
            <a:r>
              <a:rPr lang="en-US" sz="2000" dirty="0" err="1">
                <a:solidFill>
                  <a:schemeClr val="tx1">
                    <a:lumMod val="85000"/>
                    <a:lumOff val="15000"/>
                  </a:schemeClr>
                </a:solidFill>
              </a:rPr>
              <a:t>Jeugdzorg</a:t>
            </a:r>
            <a:endParaRPr lang="en-US" sz="2000" dirty="0">
              <a:solidFill>
                <a:schemeClr val="tx1">
                  <a:lumMod val="85000"/>
                  <a:lumOff val="15000"/>
                </a:schemeClr>
              </a:solidFill>
            </a:endParaRPr>
          </a:p>
          <a:p>
            <a:r>
              <a:rPr lang="en-US" sz="2000" dirty="0" err="1">
                <a:solidFill>
                  <a:schemeClr val="tx1">
                    <a:lumMod val="85000"/>
                    <a:lumOff val="15000"/>
                  </a:schemeClr>
                </a:solidFill>
              </a:rPr>
              <a:t>Bestuurlijke</a:t>
            </a:r>
            <a:r>
              <a:rPr lang="en-US" sz="2000" dirty="0">
                <a:solidFill>
                  <a:schemeClr val="tx1">
                    <a:lumMod val="85000"/>
                    <a:lumOff val="15000"/>
                  </a:schemeClr>
                </a:solidFill>
              </a:rPr>
              <a:t> </a:t>
            </a:r>
            <a:r>
              <a:rPr lang="en-US" sz="2000" dirty="0" err="1">
                <a:solidFill>
                  <a:schemeClr val="tx1">
                    <a:lumMod val="85000"/>
                    <a:lumOff val="15000"/>
                  </a:schemeClr>
                </a:solidFill>
              </a:rPr>
              <a:t>toekomst</a:t>
            </a:r>
            <a:endParaRPr lang="en-US" sz="2000" dirty="0">
              <a:solidFill>
                <a:schemeClr val="tx1">
                  <a:lumMod val="85000"/>
                  <a:lumOff val="15000"/>
                </a:schemeClr>
              </a:solidFill>
            </a:endParaRPr>
          </a:p>
          <a:p>
            <a:r>
              <a:rPr lang="en-US" sz="2000" dirty="0">
                <a:solidFill>
                  <a:schemeClr val="tx1">
                    <a:lumMod val="85000"/>
                    <a:lumOff val="15000"/>
                  </a:schemeClr>
                </a:solidFill>
              </a:rPr>
              <a:t>Van </a:t>
            </a:r>
            <a:r>
              <a:rPr lang="en-US" sz="2000" dirty="0" err="1">
                <a:solidFill>
                  <a:schemeClr val="tx1">
                    <a:lumMod val="85000"/>
                    <a:lumOff val="15000"/>
                  </a:schemeClr>
                </a:solidFill>
              </a:rPr>
              <a:t>Afval</a:t>
            </a:r>
            <a:r>
              <a:rPr lang="en-US" sz="2000" dirty="0">
                <a:solidFill>
                  <a:schemeClr val="tx1">
                    <a:lumMod val="85000"/>
                    <a:lumOff val="15000"/>
                  </a:schemeClr>
                </a:solidFill>
              </a:rPr>
              <a:t> </a:t>
            </a:r>
            <a:r>
              <a:rPr lang="en-US" sz="2000" dirty="0" err="1">
                <a:solidFill>
                  <a:schemeClr val="tx1">
                    <a:lumMod val="85000"/>
                    <a:lumOff val="15000"/>
                  </a:schemeClr>
                </a:solidFill>
              </a:rPr>
              <a:t>Naar</a:t>
            </a:r>
            <a:r>
              <a:rPr lang="en-US" sz="2000" dirty="0">
                <a:solidFill>
                  <a:schemeClr val="tx1">
                    <a:lumMod val="85000"/>
                    <a:lumOff val="15000"/>
                  </a:schemeClr>
                </a:solidFill>
              </a:rPr>
              <a:t> </a:t>
            </a:r>
            <a:r>
              <a:rPr lang="en-US" sz="2000" dirty="0" err="1">
                <a:solidFill>
                  <a:schemeClr val="tx1">
                    <a:lumMod val="85000"/>
                    <a:lumOff val="15000"/>
                  </a:schemeClr>
                </a:solidFill>
              </a:rPr>
              <a:t>Grondstof</a:t>
            </a:r>
            <a:endParaRPr lang="en-US" sz="2000" dirty="0">
              <a:solidFill>
                <a:schemeClr val="tx1">
                  <a:lumMod val="85000"/>
                  <a:lumOff val="15000"/>
                </a:schemeClr>
              </a:solidFill>
            </a:endParaRPr>
          </a:p>
          <a:p>
            <a:endParaRPr lang="en-US" sz="2000" dirty="0">
              <a:solidFill>
                <a:schemeClr val="tx1">
                  <a:lumMod val="85000"/>
                  <a:lumOff val="15000"/>
                </a:schemeClr>
              </a:solidFill>
            </a:endParaRPr>
          </a:p>
          <a:p>
            <a:pPr marL="0" indent="0">
              <a:buNone/>
            </a:pPr>
            <a:endParaRPr lang="en-US" sz="2000" dirty="0">
              <a:solidFill>
                <a:schemeClr val="tx1">
                  <a:lumMod val="85000"/>
                  <a:lumOff val="15000"/>
                </a:schemeClr>
              </a:solidFill>
            </a:endParaRPr>
          </a:p>
        </p:txBody>
      </p:sp>
      <p:pic>
        <p:nvPicPr>
          <p:cNvPr id="2052" name="Picture 4" descr="Aangeslagen - Harold Halewijn">
            <a:extLst>
              <a:ext uri="{FF2B5EF4-FFF2-40B4-BE49-F238E27FC236}">
                <a16:creationId xmlns:a16="http://schemas.microsoft.com/office/drawing/2014/main" id="{899E68B8-14AA-42C0-A63E-008C859C60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7" r="3" b="3"/>
          <a:stretch/>
        </p:blipFill>
        <p:spPr bwMode="auto">
          <a:xfrm>
            <a:off x="5702185" y="1"/>
            <a:ext cx="6489823" cy="3429002"/>
          </a:xfrm>
          <a:custGeom>
            <a:avLst/>
            <a:gdLst/>
            <a:ahLst/>
            <a:cxnLst/>
            <a:rect l="l" t="t" r="r" b="b"/>
            <a:pathLst>
              <a:path w="6489823" h="3421047">
                <a:moveTo>
                  <a:pt x="383239" y="0"/>
                </a:moveTo>
                <a:lnTo>
                  <a:pt x="6489823" y="0"/>
                </a:lnTo>
                <a:lnTo>
                  <a:pt x="6489823" y="3421047"/>
                </a:lnTo>
                <a:lnTo>
                  <a:pt x="0" y="3421047"/>
                </a:lnTo>
                <a:lnTo>
                  <a:pt x="10162" y="3368785"/>
                </a:lnTo>
                <a:cubicBezTo>
                  <a:pt x="15448" y="3346584"/>
                  <a:pt x="22094" y="3323293"/>
                  <a:pt x="30699" y="3298569"/>
                </a:cubicBezTo>
                <a:cubicBezTo>
                  <a:pt x="41150" y="3275988"/>
                  <a:pt x="42443" y="3246652"/>
                  <a:pt x="33589" y="3233050"/>
                </a:cubicBezTo>
                <a:cubicBezTo>
                  <a:pt x="32065" y="3230708"/>
                  <a:pt x="30291" y="3228932"/>
                  <a:pt x="28325" y="3227777"/>
                </a:cubicBezTo>
                <a:cubicBezTo>
                  <a:pt x="30678" y="3188484"/>
                  <a:pt x="72205" y="3103624"/>
                  <a:pt x="73382" y="3050568"/>
                </a:cubicBezTo>
                <a:cubicBezTo>
                  <a:pt x="69165" y="3022639"/>
                  <a:pt x="68605" y="2960322"/>
                  <a:pt x="84953" y="2920501"/>
                </a:cubicBezTo>
                <a:cubicBezTo>
                  <a:pt x="69327" y="2932298"/>
                  <a:pt x="121103" y="2664904"/>
                  <a:pt x="109217" y="2657859"/>
                </a:cubicBezTo>
                <a:cubicBezTo>
                  <a:pt x="110075" y="2597031"/>
                  <a:pt x="138136" y="2522558"/>
                  <a:pt x="139777" y="2464312"/>
                </a:cubicBezTo>
                <a:cubicBezTo>
                  <a:pt x="141801" y="2450201"/>
                  <a:pt x="199861" y="2246813"/>
                  <a:pt x="198683" y="2236608"/>
                </a:cubicBezTo>
                <a:lnTo>
                  <a:pt x="283684" y="1924542"/>
                </a:lnTo>
                <a:cubicBezTo>
                  <a:pt x="313071" y="1811100"/>
                  <a:pt x="307196" y="1868801"/>
                  <a:pt x="336583" y="1755359"/>
                </a:cubicBezTo>
                <a:cubicBezTo>
                  <a:pt x="383246" y="1573239"/>
                  <a:pt x="363875" y="1577802"/>
                  <a:pt x="409119" y="1401207"/>
                </a:cubicBezTo>
                <a:cubicBezTo>
                  <a:pt x="428998" y="1329345"/>
                  <a:pt x="403240" y="1279669"/>
                  <a:pt x="421957" y="1175450"/>
                </a:cubicBezTo>
                <a:cubicBezTo>
                  <a:pt x="442602" y="1107577"/>
                  <a:pt x="340683" y="794854"/>
                  <a:pt x="369233" y="688836"/>
                </a:cubicBezTo>
                <a:cubicBezTo>
                  <a:pt x="378440" y="610640"/>
                  <a:pt x="331945" y="587322"/>
                  <a:pt x="346155" y="513896"/>
                </a:cubicBezTo>
                <a:cubicBezTo>
                  <a:pt x="351974" y="496939"/>
                  <a:pt x="362179" y="406394"/>
                  <a:pt x="344911" y="393010"/>
                </a:cubicBezTo>
                <a:cubicBezTo>
                  <a:pt x="389436" y="301493"/>
                  <a:pt x="356186" y="264408"/>
                  <a:pt x="369960" y="232042"/>
                </a:cubicBezTo>
                <a:cubicBezTo>
                  <a:pt x="394611" y="153791"/>
                  <a:pt x="372056" y="165633"/>
                  <a:pt x="392742" y="72037"/>
                </a:cubicBezTo>
                <a:cubicBezTo>
                  <a:pt x="398537" y="53819"/>
                  <a:pt x="397997" y="38693"/>
                  <a:pt x="394525" y="25405"/>
                </a:cubicBez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GroenLinks-fractievoorzitter Harold Halewijn nabij een van de twee in brand gestoken auto's. Beeld anp">
            <a:extLst>
              <a:ext uri="{FF2B5EF4-FFF2-40B4-BE49-F238E27FC236}">
                <a16:creationId xmlns:a16="http://schemas.microsoft.com/office/drawing/2014/main" id="{A79EEA36-0313-86CE-8FC4-4409C8B308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 b="10386"/>
          <a:stretch/>
        </p:blipFill>
        <p:spPr bwMode="auto">
          <a:xfrm>
            <a:off x="5419420" y="3429000"/>
            <a:ext cx="6772580" cy="3429000"/>
          </a:xfrm>
          <a:custGeom>
            <a:avLst/>
            <a:gdLst/>
            <a:ahLst/>
            <a:cxnLst/>
            <a:rect l="l" t="t" r="r" b="b"/>
            <a:pathLst>
              <a:path w="6772580" h="3429000">
                <a:moveTo>
                  <a:pt x="271594" y="0"/>
                </a:moveTo>
                <a:lnTo>
                  <a:pt x="6772580" y="0"/>
                </a:lnTo>
                <a:lnTo>
                  <a:pt x="6772580" y="3429000"/>
                </a:lnTo>
                <a:lnTo>
                  <a:pt x="8976" y="3429000"/>
                </a:lnTo>
                <a:lnTo>
                  <a:pt x="7894" y="3419403"/>
                </a:lnTo>
                <a:cubicBezTo>
                  <a:pt x="2772" y="3402540"/>
                  <a:pt x="-7409" y="3393117"/>
                  <a:pt x="8790" y="3369074"/>
                </a:cubicBezTo>
                <a:cubicBezTo>
                  <a:pt x="18674" y="3308209"/>
                  <a:pt x="52540" y="3147708"/>
                  <a:pt x="69466" y="3074368"/>
                </a:cubicBezTo>
                <a:cubicBezTo>
                  <a:pt x="86170" y="2985158"/>
                  <a:pt x="141939" y="2988106"/>
                  <a:pt x="138108" y="2937087"/>
                </a:cubicBezTo>
                <a:lnTo>
                  <a:pt x="159153" y="2788751"/>
                </a:lnTo>
                <a:cubicBezTo>
                  <a:pt x="164508" y="2771521"/>
                  <a:pt x="169861" y="2754291"/>
                  <a:pt x="175215" y="2737061"/>
                </a:cubicBezTo>
                <a:lnTo>
                  <a:pt x="178713" y="2662493"/>
                </a:lnTo>
                <a:cubicBezTo>
                  <a:pt x="182744" y="2662176"/>
                  <a:pt x="175495" y="2610710"/>
                  <a:pt x="177952" y="2608178"/>
                </a:cubicBezTo>
                <a:lnTo>
                  <a:pt x="200637" y="2557490"/>
                </a:lnTo>
                <a:lnTo>
                  <a:pt x="210272" y="2500823"/>
                </a:lnTo>
                <a:cubicBezTo>
                  <a:pt x="210821" y="2477149"/>
                  <a:pt x="233533" y="2498323"/>
                  <a:pt x="235189" y="2456370"/>
                </a:cubicBezTo>
                <a:cubicBezTo>
                  <a:pt x="241238" y="2390087"/>
                  <a:pt x="270663" y="2342381"/>
                  <a:pt x="270108" y="2307778"/>
                </a:cubicBezTo>
                <a:cubicBezTo>
                  <a:pt x="279775" y="2252634"/>
                  <a:pt x="274008" y="2281735"/>
                  <a:pt x="270232" y="2227103"/>
                </a:cubicBezTo>
                <a:cubicBezTo>
                  <a:pt x="277898" y="2187203"/>
                  <a:pt x="273018" y="2179895"/>
                  <a:pt x="278972" y="2138456"/>
                </a:cubicBezTo>
                <a:cubicBezTo>
                  <a:pt x="286874" y="2113373"/>
                  <a:pt x="293454" y="2098825"/>
                  <a:pt x="284204" y="2092747"/>
                </a:cubicBezTo>
                <a:cubicBezTo>
                  <a:pt x="285267" y="2080110"/>
                  <a:pt x="308510" y="2021121"/>
                  <a:pt x="306856" y="2003128"/>
                </a:cubicBezTo>
                <a:lnTo>
                  <a:pt x="296216" y="1944367"/>
                </a:lnTo>
                <a:lnTo>
                  <a:pt x="316030" y="1836128"/>
                </a:lnTo>
                <a:cubicBezTo>
                  <a:pt x="300726" y="1810623"/>
                  <a:pt x="342411" y="1768654"/>
                  <a:pt x="329496" y="1735241"/>
                </a:cubicBezTo>
                <a:cubicBezTo>
                  <a:pt x="331336" y="1711720"/>
                  <a:pt x="339485" y="1722162"/>
                  <a:pt x="343347" y="1679383"/>
                </a:cubicBezTo>
                <a:cubicBezTo>
                  <a:pt x="349669" y="1616089"/>
                  <a:pt x="356013" y="1614119"/>
                  <a:pt x="360800" y="1554542"/>
                </a:cubicBezTo>
                <a:cubicBezTo>
                  <a:pt x="361799" y="1491472"/>
                  <a:pt x="380405" y="1496141"/>
                  <a:pt x="377978" y="1470595"/>
                </a:cubicBezTo>
                <a:cubicBezTo>
                  <a:pt x="371480" y="1445071"/>
                  <a:pt x="407310" y="1366942"/>
                  <a:pt x="396801" y="1354553"/>
                </a:cubicBezTo>
                <a:cubicBezTo>
                  <a:pt x="387984" y="1324635"/>
                  <a:pt x="389939" y="1306198"/>
                  <a:pt x="378799" y="1292983"/>
                </a:cubicBezTo>
                <a:cubicBezTo>
                  <a:pt x="368230" y="1254082"/>
                  <a:pt x="380918" y="1242866"/>
                  <a:pt x="362697" y="1241293"/>
                </a:cubicBezTo>
                <a:lnTo>
                  <a:pt x="339388" y="1147085"/>
                </a:lnTo>
                <a:cubicBezTo>
                  <a:pt x="350485" y="1118433"/>
                  <a:pt x="353159" y="1072754"/>
                  <a:pt x="339952" y="1071934"/>
                </a:cubicBezTo>
                <a:cubicBezTo>
                  <a:pt x="327895" y="1004911"/>
                  <a:pt x="358371" y="924985"/>
                  <a:pt x="347188" y="889800"/>
                </a:cubicBezTo>
                <a:cubicBezTo>
                  <a:pt x="334220" y="804597"/>
                  <a:pt x="342717" y="786582"/>
                  <a:pt x="338803" y="749936"/>
                </a:cubicBezTo>
                <a:cubicBezTo>
                  <a:pt x="334890" y="713292"/>
                  <a:pt x="337271" y="707557"/>
                  <a:pt x="323706" y="669931"/>
                </a:cubicBezTo>
                <a:lnTo>
                  <a:pt x="313326" y="559992"/>
                </a:lnTo>
                <a:cubicBezTo>
                  <a:pt x="314747" y="543769"/>
                  <a:pt x="268004" y="450294"/>
                  <a:pt x="272650" y="451529"/>
                </a:cubicBezTo>
                <a:lnTo>
                  <a:pt x="256593" y="392499"/>
                </a:lnTo>
                <a:cubicBezTo>
                  <a:pt x="276778" y="343341"/>
                  <a:pt x="246535" y="361906"/>
                  <a:pt x="249583" y="321981"/>
                </a:cubicBezTo>
                <a:cubicBezTo>
                  <a:pt x="256450" y="297359"/>
                  <a:pt x="256557" y="284789"/>
                  <a:pt x="245172" y="280016"/>
                </a:cubicBezTo>
                <a:cubicBezTo>
                  <a:pt x="279102" y="164139"/>
                  <a:pt x="241674" y="235649"/>
                  <a:pt x="249784" y="152538"/>
                </a:cubicBezTo>
                <a:cubicBezTo>
                  <a:pt x="254846" y="115053"/>
                  <a:pt x="258144" y="77317"/>
                  <a:pt x="264479" y="36591"/>
                </a:cubicBezTo>
                <a:close/>
              </a:path>
            </a:pathLst>
          </a:custGeom>
          <a:noFill/>
          <a:extLst>
            <a:ext uri="{909E8E84-426E-40DD-AFC4-6F175D3DCCD1}">
              <a14:hiddenFill xmlns:a14="http://schemas.microsoft.com/office/drawing/2010/main">
                <a:solidFill>
                  <a:srgbClr val="FFFFFF"/>
                </a:solidFill>
              </a14:hiddenFill>
            </a:ext>
          </a:extLst>
        </p:spPr>
      </p:pic>
      <p:sp>
        <p:nvSpPr>
          <p:cNvPr id="4" name="Rechthoek 3">
            <a:extLst>
              <a:ext uri="{FF2B5EF4-FFF2-40B4-BE49-F238E27FC236}">
                <a16:creationId xmlns:a16="http://schemas.microsoft.com/office/drawing/2014/main" id="{C81B2A4E-FFF1-CE3F-0450-1C45FB605E19}"/>
              </a:ext>
            </a:extLst>
          </p:cNvPr>
          <p:cNvSpPr/>
          <p:nvPr/>
        </p:nvSpPr>
        <p:spPr>
          <a:xfrm>
            <a:off x="768496" y="5774813"/>
            <a:ext cx="9589228" cy="923330"/>
          </a:xfrm>
          <a:prstGeom prst="rect">
            <a:avLst/>
          </a:prstGeom>
          <a:noFill/>
        </p:spPr>
        <p:txBody>
          <a:bodyPr wrap="none" lIns="91440" tIns="45720" rIns="91440" bIns="45720">
            <a:spAutoFit/>
          </a:bodyPr>
          <a:lstStyle/>
          <a:p>
            <a:pPr algn="ctr"/>
            <a:r>
              <a:rPr lang="nl-NL"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Moeilijk moet je makkelijk </a:t>
            </a:r>
            <a:r>
              <a:rPr lang="nl-NL"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maken</a:t>
            </a:r>
            <a:endParaRPr lang="nl-NL"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4074427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9" name="Rectangle 3080">
            <a:extLst>
              <a:ext uri="{FF2B5EF4-FFF2-40B4-BE49-F238E27FC236}">
                <a16:creationId xmlns:a16="http://schemas.microsoft.com/office/drawing/2014/main" id="{CEF6118E-44FB-4509-B4D9-129052E4C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3">
            <a:extLst>
              <a:ext uri="{FF2B5EF4-FFF2-40B4-BE49-F238E27FC236}">
                <a16:creationId xmlns:a16="http://schemas.microsoft.com/office/drawing/2014/main" id="{E5E2141D-61BE-479A-09EE-9087DEEE39B7}"/>
              </a:ext>
            </a:extLst>
          </p:cNvPr>
          <p:cNvSpPr>
            <a:spLocks noGrp="1"/>
          </p:cNvSpPr>
          <p:nvPr>
            <p:ph type="title"/>
          </p:nvPr>
        </p:nvSpPr>
        <p:spPr>
          <a:xfrm>
            <a:off x="835155" y="525195"/>
            <a:ext cx="3986155" cy="2806506"/>
          </a:xfrm>
        </p:spPr>
        <p:txBody>
          <a:bodyPr anchor="b">
            <a:normAutofit/>
          </a:bodyPr>
          <a:lstStyle/>
          <a:p>
            <a:r>
              <a:rPr lang="nl-NL" sz="4000" dirty="0"/>
              <a:t>Thuisbatterijen</a:t>
            </a:r>
          </a:p>
        </p:txBody>
      </p:sp>
      <p:pic>
        <p:nvPicPr>
          <p:cNvPr id="7" name="Tijdelijke aanduiding voor inhoud 6">
            <a:extLst>
              <a:ext uri="{FF2B5EF4-FFF2-40B4-BE49-F238E27FC236}">
                <a16:creationId xmlns:a16="http://schemas.microsoft.com/office/drawing/2014/main" id="{55715945-B185-62C1-A31C-9A18AB8CBA06}"/>
              </a:ext>
            </a:extLst>
          </p:cNvPr>
          <p:cNvPicPr>
            <a:picLocks noChangeAspect="1"/>
          </p:cNvPicPr>
          <p:nvPr/>
        </p:nvPicPr>
        <p:blipFill rotWithShape="1">
          <a:blip r:embed="rId3"/>
          <a:srcRect t="1485" r="1" b="31785"/>
          <a:stretch/>
        </p:blipFill>
        <p:spPr>
          <a:xfrm>
            <a:off x="5186554" y="163646"/>
            <a:ext cx="6806703" cy="2623097"/>
          </a:xfrm>
          <a:prstGeom prst="rect">
            <a:avLst/>
          </a:prstGeom>
        </p:spPr>
      </p:pic>
      <p:sp>
        <p:nvSpPr>
          <p:cNvPr id="3090" name="Content Placeholder 3077">
            <a:extLst>
              <a:ext uri="{FF2B5EF4-FFF2-40B4-BE49-F238E27FC236}">
                <a16:creationId xmlns:a16="http://schemas.microsoft.com/office/drawing/2014/main" id="{5BE8C66F-1601-A110-E9AC-0AB0053C88C0}"/>
              </a:ext>
            </a:extLst>
          </p:cNvPr>
          <p:cNvSpPr>
            <a:spLocks noGrp="1"/>
          </p:cNvSpPr>
          <p:nvPr>
            <p:ph idx="1"/>
          </p:nvPr>
        </p:nvSpPr>
        <p:spPr>
          <a:xfrm>
            <a:off x="835155" y="3526300"/>
            <a:ext cx="3986155" cy="2588458"/>
          </a:xfrm>
        </p:spPr>
        <p:txBody>
          <a:bodyPr>
            <a:normAutofit/>
          </a:bodyPr>
          <a:lstStyle/>
          <a:p>
            <a:endParaRPr lang="en-US" sz="2000"/>
          </a:p>
        </p:txBody>
      </p:sp>
      <p:pic>
        <p:nvPicPr>
          <p:cNvPr id="3074" name="Picture 2" descr="Afbeeldingsresultaat voor youtube symbool">
            <a:extLst>
              <a:ext uri="{FF2B5EF4-FFF2-40B4-BE49-F238E27FC236}">
                <a16:creationId xmlns:a16="http://schemas.microsoft.com/office/drawing/2014/main" id="{74F586BD-475F-10DD-67DF-7683B70AC4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011" r="-1" b="5087"/>
          <a:stretch/>
        </p:blipFill>
        <p:spPr bwMode="auto">
          <a:xfrm>
            <a:off x="5186554" y="2968523"/>
            <a:ext cx="6806703" cy="335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484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EF03B3B-1B2B-FCB7-D3AF-1E8C1D2C1F18}"/>
              </a:ext>
            </a:extLst>
          </p:cNvPr>
          <p:cNvSpPr>
            <a:spLocks noGrp="1"/>
          </p:cNvSpPr>
          <p:nvPr>
            <p:ph type="title"/>
          </p:nvPr>
        </p:nvSpPr>
        <p:spPr>
          <a:xfrm>
            <a:off x="640080" y="325369"/>
            <a:ext cx="4368602" cy="1956841"/>
          </a:xfrm>
        </p:spPr>
        <p:txBody>
          <a:bodyPr anchor="b">
            <a:normAutofit/>
          </a:bodyPr>
          <a:lstStyle/>
          <a:p>
            <a:r>
              <a:rPr lang="nl-NL" sz="4200" dirty="0"/>
              <a:t>De (on)zekerheid van onze energie voorziening</a:t>
            </a:r>
          </a:p>
        </p:txBody>
      </p:sp>
      <p:sp>
        <p:nvSpPr>
          <p:cNvPr id="2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jdelijke aanduiding voor inhoud 2">
            <a:extLst>
              <a:ext uri="{FF2B5EF4-FFF2-40B4-BE49-F238E27FC236}">
                <a16:creationId xmlns:a16="http://schemas.microsoft.com/office/drawing/2014/main" id="{F5F376BC-BFD0-E0E8-4469-BE6EB2806213}"/>
              </a:ext>
            </a:extLst>
          </p:cNvPr>
          <p:cNvSpPr>
            <a:spLocks noGrp="1"/>
          </p:cNvSpPr>
          <p:nvPr>
            <p:ph idx="1"/>
          </p:nvPr>
        </p:nvSpPr>
        <p:spPr>
          <a:xfrm>
            <a:off x="640080" y="2872899"/>
            <a:ext cx="4243589" cy="3320668"/>
          </a:xfrm>
        </p:spPr>
        <p:txBody>
          <a:bodyPr>
            <a:normAutofit/>
          </a:bodyPr>
          <a:lstStyle/>
          <a:p>
            <a:endParaRPr lang="nl-NL" sz="2200"/>
          </a:p>
        </p:txBody>
      </p:sp>
      <p:pic>
        <p:nvPicPr>
          <p:cNvPr id="4" name="Picture 9" descr="\\EPI04\Vriendschap Multimedia\Fotos\2005-05-25\Safe and secure (Volvo).JPG">
            <a:extLst>
              <a:ext uri="{FF2B5EF4-FFF2-40B4-BE49-F238E27FC236}">
                <a16:creationId xmlns:a16="http://schemas.microsoft.com/office/drawing/2014/main" id="{2C9A7A58-7A29-1825-0109-C6D4C1EB76E7}"/>
              </a:ext>
            </a:extLst>
          </p:cNvPr>
          <p:cNvPicPr>
            <a:picLocks noChangeAspect="1" noChangeArrowheads="1"/>
          </p:cNvPicPr>
          <p:nvPr/>
        </p:nvPicPr>
        <p:blipFill rotWithShape="1">
          <a:blip r:embed="rId3" cstate="print"/>
          <a:srcRect l="7431" r="26872" b="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Tree>
    <p:extLst>
      <p:ext uri="{BB962C8B-B14F-4D97-AF65-F5344CB8AC3E}">
        <p14:creationId xmlns:p14="http://schemas.microsoft.com/office/powerpoint/2010/main" val="76277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6089338-37F4-22BD-42FC-1B8795860A7C}"/>
              </a:ext>
            </a:extLst>
          </p:cNvPr>
          <p:cNvPicPr>
            <a:picLocks noChangeAspect="1"/>
          </p:cNvPicPr>
          <p:nvPr/>
        </p:nvPicPr>
        <p:blipFill>
          <a:blip r:embed="rId3"/>
          <a:stretch>
            <a:fillRect/>
          </a:stretch>
        </p:blipFill>
        <p:spPr>
          <a:xfrm>
            <a:off x="6815917" y="70848"/>
            <a:ext cx="5256405" cy="6782458"/>
          </a:xfrm>
          <a:prstGeom prst="rect">
            <a:avLst/>
          </a:prstGeom>
          <a:ln w="9525">
            <a:noFill/>
          </a:ln>
        </p:spPr>
      </p:pic>
      <p:sp>
        <p:nvSpPr>
          <p:cNvPr id="2" name="Titel 1">
            <a:extLst>
              <a:ext uri="{FF2B5EF4-FFF2-40B4-BE49-F238E27FC236}">
                <a16:creationId xmlns:a16="http://schemas.microsoft.com/office/drawing/2014/main" id="{5A3259DF-D4F3-D1AC-AB66-16505C58D740}"/>
              </a:ext>
            </a:extLst>
          </p:cNvPr>
          <p:cNvSpPr>
            <a:spLocks noGrp="1"/>
          </p:cNvSpPr>
          <p:nvPr>
            <p:ph type="title"/>
          </p:nvPr>
        </p:nvSpPr>
        <p:spPr/>
        <p:txBody>
          <a:bodyPr>
            <a:normAutofit/>
          </a:bodyPr>
          <a:lstStyle/>
          <a:p>
            <a:r>
              <a:rPr lang="nl-NL" sz="3200" b="1" dirty="0"/>
              <a:t>Onzekerheden in Energielandschap</a:t>
            </a:r>
          </a:p>
        </p:txBody>
      </p:sp>
      <p:pic>
        <p:nvPicPr>
          <p:cNvPr id="12" name="Afbeelding 11">
            <a:extLst>
              <a:ext uri="{FF2B5EF4-FFF2-40B4-BE49-F238E27FC236}">
                <a16:creationId xmlns:a16="http://schemas.microsoft.com/office/drawing/2014/main" id="{C1283043-5B1A-F155-D12F-C2D70DDF25B1}"/>
              </a:ext>
            </a:extLst>
          </p:cNvPr>
          <p:cNvPicPr>
            <a:picLocks noChangeAspect="1"/>
          </p:cNvPicPr>
          <p:nvPr/>
        </p:nvPicPr>
        <p:blipFill>
          <a:blip r:embed="rId4"/>
          <a:stretch>
            <a:fillRect/>
          </a:stretch>
        </p:blipFill>
        <p:spPr>
          <a:xfrm>
            <a:off x="905406" y="1514489"/>
            <a:ext cx="5882209" cy="4553208"/>
          </a:xfrm>
          <a:prstGeom prst="rect">
            <a:avLst/>
          </a:prstGeom>
        </p:spPr>
      </p:pic>
      <p:sp>
        <p:nvSpPr>
          <p:cNvPr id="3" name="Rechthoek 2">
            <a:extLst>
              <a:ext uri="{FF2B5EF4-FFF2-40B4-BE49-F238E27FC236}">
                <a16:creationId xmlns:a16="http://schemas.microsoft.com/office/drawing/2014/main" id="{D3BE21F9-48CF-EB7F-277E-13181AD8B9C5}"/>
              </a:ext>
            </a:extLst>
          </p:cNvPr>
          <p:cNvSpPr/>
          <p:nvPr/>
        </p:nvSpPr>
        <p:spPr>
          <a:xfrm>
            <a:off x="6815917" y="365125"/>
            <a:ext cx="1838850" cy="33960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708633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0">
            <a:extLst>
              <a:ext uri="{FF2B5EF4-FFF2-40B4-BE49-F238E27FC236}">
                <a16:creationId xmlns:a16="http://schemas.microsoft.com/office/drawing/2014/main" id="{D1520B01-A2E4-41C2-8A8F-7683F2508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3B4A6AA-1AFC-E3DF-E602-019D0BFDB3EC}"/>
              </a:ext>
            </a:extLst>
          </p:cNvPr>
          <p:cNvSpPr>
            <a:spLocks noGrp="1"/>
          </p:cNvSpPr>
          <p:nvPr>
            <p:ph type="title"/>
          </p:nvPr>
        </p:nvSpPr>
        <p:spPr>
          <a:xfrm>
            <a:off x="4354513" y="841375"/>
            <a:ext cx="3505200" cy="1671616"/>
          </a:xfrm>
        </p:spPr>
        <p:txBody>
          <a:bodyPr vert="horz" lIns="91440" tIns="45720" rIns="91440" bIns="45720" rtlCol="0" anchor="b">
            <a:normAutofit/>
          </a:bodyPr>
          <a:lstStyle/>
          <a:p>
            <a:pPr algn="ctr"/>
            <a:r>
              <a:rPr lang="en-US" sz="5600" kern="1200" dirty="0" err="1">
                <a:solidFill>
                  <a:schemeClr val="bg1"/>
                </a:solidFill>
                <a:latin typeface="+mj-lt"/>
                <a:ea typeface="+mj-ea"/>
                <a:cs typeface="+mj-cs"/>
              </a:rPr>
              <a:t>Netwerk</a:t>
            </a:r>
            <a:r>
              <a:rPr lang="en-US" sz="5600" kern="1200" dirty="0">
                <a:solidFill>
                  <a:schemeClr val="bg1"/>
                </a:solidFill>
                <a:latin typeface="+mj-lt"/>
                <a:ea typeface="+mj-ea"/>
                <a:cs typeface="+mj-cs"/>
              </a:rPr>
              <a:t> </a:t>
            </a:r>
            <a:r>
              <a:rPr lang="en-US" sz="5600" kern="1200" dirty="0" err="1">
                <a:solidFill>
                  <a:schemeClr val="bg1"/>
                </a:solidFill>
                <a:latin typeface="+mj-lt"/>
                <a:ea typeface="+mj-ea"/>
                <a:cs typeface="+mj-cs"/>
              </a:rPr>
              <a:t>Congestie</a:t>
            </a:r>
            <a:endParaRPr lang="en-US" sz="5600" kern="1200" dirty="0">
              <a:solidFill>
                <a:schemeClr val="bg1"/>
              </a:solidFill>
              <a:latin typeface="+mj-lt"/>
              <a:ea typeface="+mj-ea"/>
              <a:cs typeface="+mj-cs"/>
            </a:endParaRPr>
          </a:p>
        </p:txBody>
      </p:sp>
      <p:sp>
        <p:nvSpPr>
          <p:cNvPr id="11" name="Content Placeholder 10">
            <a:extLst>
              <a:ext uri="{FF2B5EF4-FFF2-40B4-BE49-F238E27FC236}">
                <a16:creationId xmlns:a16="http://schemas.microsoft.com/office/drawing/2014/main" id="{4E5539C8-A92F-97FA-3201-1CC1DA3F7EE5}"/>
              </a:ext>
            </a:extLst>
          </p:cNvPr>
          <p:cNvSpPr>
            <a:spLocks noGrp="1"/>
          </p:cNvSpPr>
          <p:nvPr>
            <p:ph idx="1"/>
          </p:nvPr>
        </p:nvSpPr>
        <p:spPr>
          <a:xfrm>
            <a:off x="4380847" y="2852255"/>
            <a:ext cx="3506264" cy="506233"/>
          </a:xfrm>
        </p:spPr>
        <p:txBody>
          <a:bodyPr vert="horz" lIns="91440" tIns="45720" rIns="91440" bIns="45720" rtlCol="0">
            <a:normAutofit/>
          </a:bodyPr>
          <a:lstStyle/>
          <a:p>
            <a:pPr marL="0" indent="0" algn="ctr">
              <a:buNone/>
            </a:pPr>
            <a:r>
              <a:rPr lang="en-US" sz="2400" kern="1200" dirty="0" err="1">
                <a:solidFill>
                  <a:schemeClr val="bg1"/>
                </a:solidFill>
                <a:latin typeface="+mn-lt"/>
                <a:ea typeface="+mn-ea"/>
                <a:cs typeface="+mn-cs"/>
              </a:rPr>
              <a:t>Maandag</a:t>
            </a:r>
            <a:r>
              <a:rPr lang="en-US" sz="2400" kern="1200" dirty="0">
                <a:solidFill>
                  <a:schemeClr val="bg1"/>
                </a:solidFill>
                <a:latin typeface="+mn-lt"/>
                <a:ea typeface="+mn-ea"/>
                <a:cs typeface="+mn-cs"/>
              </a:rPr>
              <a:t> 3 </a:t>
            </a:r>
            <a:r>
              <a:rPr lang="en-US" sz="2400" kern="1200" dirty="0" err="1">
                <a:solidFill>
                  <a:schemeClr val="bg1"/>
                </a:solidFill>
                <a:latin typeface="+mn-lt"/>
                <a:ea typeface="+mn-ea"/>
                <a:cs typeface="+mn-cs"/>
              </a:rPr>
              <a:t>april</a:t>
            </a:r>
            <a:endParaRPr lang="en-US" sz="2400" kern="1200" dirty="0">
              <a:solidFill>
                <a:schemeClr val="bg1"/>
              </a:solidFill>
              <a:latin typeface="+mn-lt"/>
              <a:ea typeface="+mn-ea"/>
              <a:cs typeface="+mn-cs"/>
            </a:endParaRPr>
          </a:p>
        </p:txBody>
      </p:sp>
      <p:grpSp>
        <p:nvGrpSpPr>
          <p:cNvPr id="34" name="Group 22">
            <a:extLst>
              <a:ext uri="{FF2B5EF4-FFF2-40B4-BE49-F238E27FC236}">
                <a16:creationId xmlns:a16="http://schemas.microsoft.com/office/drawing/2014/main" id="{1F634C0A-A487-42AF-8DFD-4DAD62FE92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4087640" cy="6858000"/>
            <a:chOff x="1" y="0"/>
            <a:chExt cx="4087640" cy="6858000"/>
          </a:xfrm>
          <a:effectLst>
            <a:outerShdw blurRad="381000" dist="152400" algn="ctr" rotWithShape="0">
              <a:srgbClr val="000000">
                <a:alpha val="10000"/>
              </a:srgbClr>
            </a:outerShdw>
          </a:effectLst>
        </p:grpSpPr>
        <p:sp>
          <p:nvSpPr>
            <p:cNvPr id="24" name="Freeform: Shape 23">
              <a:extLst>
                <a:ext uri="{FF2B5EF4-FFF2-40B4-BE49-F238E27FC236}">
                  <a16:creationId xmlns:a16="http://schemas.microsoft.com/office/drawing/2014/main" id="{7412B137-E115-42F2-8CF9-67E40B5D2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24">
              <a:extLst>
                <a:ext uri="{FF2B5EF4-FFF2-40B4-BE49-F238E27FC236}">
                  <a16:creationId xmlns:a16="http://schemas.microsoft.com/office/drawing/2014/main" id="{0779E94B-3A8C-4695-9DA1-2EDEFB170B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 name="Tijdelijke aanduiding voor inhoud 4" descr="Afbeelding met grafiek&#10;&#10;Automatisch gegenereerde beschrijving">
            <a:extLst>
              <a:ext uri="{FF2B5EF4-FFF2-40B4-BE49-F238E27FC236}">
                <a16:creationId xmlns:a16="http://schemas.microsoft.com/office/drawing/2014/main" id="{9BA770FA-D73E-F9DB-C13B-04DA97EFC8EF}"/>
              </a:ext>
            </a:extLst>
          </p:cNvPr>
          <p:cNvPicPr>
            <a:picLocks noChangeAspect="1"/>
          </p:cNvPicPr>
          <p:nvPr/>
        </p:nvPicPr>
        <p:blipFill rotWithShape="1">
          <a:blip r:embed="rId3">
            <a:extLst>
              <a:ext uri="{28A0092B-C50C-407E-A947-70E740481C1C}">
                <a14:useLocalDpi xmlns:a14="http://schemas.microsoft.com/office/drawing/2010/main" val="0"/>
              </a:ext>
            </a:extLst>
          </a:blip>
          <a:srcRect t="18739" r="-2" b="140"/>
          <a:stretch/>
        </p:blipFill>
        <p:spPr>
          <a:xfrm>
            <a:off x="20" y="10"/>
            <a:ext cx="3910064" cy="6857990"/>
          </a:xfrm>
          <a:custGeom>
            <a:avLst/>
            <a:gdLst/>
            <a:ahLst/>
            <a:cxnLst/>
            <a:rect l="l" t="t" r="r" b="b"/>
            <a:pathLst>
              <a:path w="3910084" h="6858000">
                <a:moveTo>
                  <a:pt x="0" y="0"/>
                </a:moveTo>
                <a:lnTo>
                  <a:pt x="2996382" y="0"/>
                </a:lnTo>
                <a:lnTo>
                  <a:pt x="3563333" y="1750276"/>
                </a:lnTo>
                <a:lnTo>
                  <a:pt x="3910084" y="6054385"/>
                </a:lnTo>
                <a:lnTo>
                  <a:pt x="3791309" y="6858000"/>
                </a:lnTo>
                <a:lnTo>
                  <a:pt x="0" y="6858000"/>
                </a:lnTo>
                <a:close/>
              </a:path>
            </a:pathLst>
          </a:custGeom>
        </p:spPr>
      </p:pic>
      <p:grpSp>
        <p:nvGrpSpPr>
          <p:cNvPr id="39" name="Group 26">
            <a:extLst>
              <a:ext uri="{FF2B5EF4-FFF2-40B4-BE49-F238E27FC236}">
                <a16:creationId xmlns:a16="http://schemas.microsoft.com/office/drawing/2014/main" id="{066EE5A2-0D35-4D6A-A5C7-1CA91F740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8589" y="0"/>
            <a:ext cx="1339053" cy="6858000"/>
            <a:chOff x="2661507" y="0"/>
            <a:chExt cx="1339053" cy="6858000"/>
          </a:xfrm>
        </p:grpSpPr>
        <p:sp>
          <p:nvSpPr>
            <p:cNvPr id="28" name="Freeform: Shape 27">
              <a:extLst>
                <a:ext uri="{FF2B5EF4-FFF2-40B4-BE49-F238E27FC236}">
                  <a16:creationId xmlns:a16="http://schemas.microsoft.com/office/drawing/2014/main" id="{4DFBB771-C61C-4F38-ABBB-98A2D8476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A2432BD6-3DCC-4397-BD7F-3FE84F321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1" name="Group 30">
            <a:extLst>
              <a:ext uri="{FF2B5EF4-FFF2-40B4-BE49-F238E27FC236}">
                <a16:creationId xmlns:a16="http://schemas.microsoft.com/office/drawing/2014/main" id="{56AA1647-0DA6-4A17-B3E1-95D61BD547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60" y="0"/>
            <a:ext cx="4087640" cy="6858000"/>
            <a:chOff x="1" y="0"/>
            <a:chExt cx="4087640" cy="6858000"/>
          </a:xfrm>
          <a:effectLst>
            <a:outerShdw blurRad="381000" dist="152400" algn="ctr" rotWithShape="0">
              <a:srgbClr val="000000">
                <a:alpha val="10000"/>
              </a:srgbClr>
            </a:outerShdw>
          </a:effectLst>
        </p:grpSpPr>
        <p:sp>
          <p:nvSpPr>
            <p:cNvPr id="32" name="Freeform: Shape 31">
              <a:extLst>
                <a:ext uri="{FF2B5EF4-FFF2-40B4-BE49-F238E27FC236}">
                  <a16:creationId xmlns:a16="http://schemas.microsoft.com/office/drawing/2014/main" id="{1F1D8352-2F00-4057-8781-E455C455B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3BE70D92-7E07-4A6F-BD82-729F71C268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7" name="Afbeelding 6" descr="Afbeelding met grafiek&#10;&#10;Automatisch gegenereerde beschrijving">
            <a:extLst>
              <a:ext uri="{FF2B5EF4-FFF2-40B4-BE49-F238E27FC236}">
                <a16:creationId xmlns:a16="http://schemas.microsoft.com/office/drawing/2014/main" id="{D8B14167-FA98-75E2-504B-6DC1D2AAB803}"/>
              </a:ext>
            </a:extLst>
          </p:cNvPr>
          <p:cNvPicPr>
            <a:picLocks noChangeAspect="1"/>
          </p:cNvPicPr>
          <p:nvPr/>
        </p:nvPicPr>
        <p:blipFill rotWithShape="1">
          <a:blip r:embed="rId5">
            <a:extLst>
              <a:ext uri="{28A0092B-C50C-407E-A947-70E740481C1C}">
                <a14:useLocalDpi xmlns:a14="http://schemas.microsoft.com/office/drawing/2010/main" val="0"/>
              </a:ext>
            </a:extLst>
          </a:blip>
          <a:srcRect t="18881" r="2" b="2"/>
          <a:stretch/>
        </p:blipFill>
        <p:spPr>
          <a:xfrm>
            <a:off x="8281916" y="1"/>
            <a:ext cx="3910084" cy="6858000"/>
          </a:xfrm>
          <a:custGeom>
            <a:avLst/>
            <a:gdLst/>
            <a:ahLst/>
            <a:cxnLst/>
            <a:rect l="l" t="t" r="r" b="b"/>
            <a:pathLst>
              <a:path w="3910084" h="6858000">
                <a:moveTo>
                  <a:pt x="118775" y="0"/>
                </a:moveTo>
                <a:lnTo>
                  <a:pt x="3910084" y="0"/>
                </a:lnTo>
                <a:lnTo>
                  <a:pt x="3910084" y="6858000"/>
                </a:lnTo>
                <a:lnTo>
                  <a:pt x="913702" y="6858000"/>
                </a:lnTo>
                <a:lnTo>
                  <a:pt x="346751" y="5107724"/>
                </a:lnTo>
                <a:lnTo>
                  <a:pt x="0" y="803615"/>
                </a:lnTo>
                <a:close/>
              </a:path>
            </a:pathLst>
          </a:custGeom>
        </p:spPr>
      </p:pic>
      <p:grpSp>
        <p:nvGrpSpPr>
          <p:cNvPr id="35" name="Group 34">
            <a:extLst>
              <a:ext uri="{FF2B5EF4-FFF2-40B4-BE49-F238E27FC236}">
                <a16:creationId xmlns:a16="http://schemas.microsoft.com/office/drawing/2014/main" id="{08D20F07-CD49-4F17-BC00-9429DA80C5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59" y="-2"/>
            <a:ext cx="1339053" cy="6858000"/>
            <a:chOff x="2661507" y="0"/>
            <a:chExt cx="1339053" cy="6858000"/>
          </a:xfrm>
          <a:effectLst>
            <a:outerShdw blurRad="381000" dist="152400" dir="10800000" algn="r" rotWithShape="0">
              <a:prstClr val="black">
                <a:alpha val="10000"/>
              </a:prstClr>
            </a:outerShdw>
          </a:effectLst>
        </p:grpSpPr>
        <p:sp>
          <p:nvSpPr>
            <p:cNvPr id="36" name="Freeform: Shape 35">
              <a:extLst>
                <a:ext uri="{FF2B5EF4-FFF2-40B4-BE49-F238E27FC236}">
                  <a16:creationId xmlns:a16="http://schemas.microsoft.com/office/drawing/2014/main" id="{11F66703-4D0D-42DF-8150-991FE9F86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E96840F9-95E6-4C98-BFE4-21B5954236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06180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ijdelijke aanduiding voor inhoud 4" descr="Afbeelding met grafiek&#10;&#10;Automatisch gegenereerde beschrijving">
            <a:extLst>
              <a:ext uri="{FF2B5EF4-FFF2-40B4-BE49-F238E27FC236}">
                <a16:creationId xmlns:a16="http://schemas.microsoft.com/office/drawing/2014/main" id="{1B59D113-761E-0D1B-9F3D-A6D5E5CD1B02}"/>
              </a:ext>
            </a:extLst>
          </p:cNvPr>
          <p:cNvPicPr>
            <a:picLocks noChangeAspect="1"/>
          </p:cNvPicPr>
          <p:nvPr/>
        </p:nvPicPr>
        <p:blipFill rotWithShape="1">
          <a:blip r:embed="rId3">
            <a:extLst>
              <a:ext uri="{28A0092B-C50C-407E-A947-70E740481C1C}">
                <a14:useLocalDpi xmlns:a14="http://schemas.microsoft.com/office/drawing/2010/main" val="0"/>
              </a:ext>
            </a:extLst>
          </a:blip>
          <a:srcRect t="18739" r="-2" b="140"/>
          <a:stretch/>
        </p:blipFill>
        <p:spPr>
          <a:xfrm>
            <a:off x="1452563" y="1844675"/>
            <a:ext cx="2509838" cy="4449763"/>
          </a:xfrm>
          <a:custGeom>
            <a:avLst/>
            <a:gdLst/>
            <a:ahLst/>
            <a:cxnLst/>
            <a:rect l="l" t="t" r="r" b="b"/>
            <a:pathLst>
              <a:path w="3910084" h="6858000">
                <a:moveTo>
                  <a:pt x="0" y="0"/>
                </a:moveTo>
                <a:lnTo>
                  <a:pt x="2996382" y="0"/>
                </a:lnTo>
                <a:lnTo>
                  <a:pt x="3563333" y="1750276"/>
                </a:lnTo>
                <a:lnTo>
                  <a:pt x="3910084" y="6054385"/>
                </a:lnTo>
                <a:lnTo>
                  <a:pt x="3791309" y="6858000"/>
                </a:lnTo>
                <a:lnTo>
                  <a:pt x="0" y="6858000"/>
                </a:lnTo>
                <a:close/>
              </a:path>
            </a:pathLst>
          </a:custGeom>
        </p:spPr>
      </p:pic>
      <p:pic>
        <p:nvPicPr>
          <p:cNvPr id="6" name="Tijdelijke aanduiding voor inhoud 5" descr="Afbeelding met grafiek&#10;&#10;Automatisch gegenereerde beschrijving">
            <a:extLst>
              <a:ext uri="{FF2B5EF4-FFF2-40B4-BE49-F238E27FC236}">
                <a16:creationId xmlns:a16="http://schemas.microsoft.com/office/drawing/2014/main" id="{A2BCEC3E-7801-15FF-C889-7FE5BA328362}"/>
              </a:ext>
            </a:extLst>
          </p:cNvPr>
          <p:cNvPicPr>
            <a:picLocks noGrp="1" noChangeAspect="1"/>
          </p:cNvPicPr>
          <p:nvPr>
            <p:ph idx="1"/>
          </p:nvPr>
        </p:nvPicPr>
        <p:blipFill>
          <a:blip r:embed="rId4"/>
          <a:stretch>
            <a:fillRect/>
          </a:stretch>
        </p:blipFill>
        <p:spPr>
          <a:xfrm>
            <a:off x="4025900" y="1844675"/>
            <a:ext cx="6711950" cy="4449763"/>
          </a:xfrm>
        </p:spPr>
      </p:pic>
      <p:sp>
        <p:nvSpPr>
          <p:cNvPr id="2" name="Titel 1">
            <a:extLst>
              <a:ext uri="{FF2B5EF4-FFF2-40B4-BE49-F238E27FC236}">
                <a16:creationId xmlns:a16="http://schemas.microsoft.com/office/drawing/2014/main" id="{030BEE01-A809-FDF4-CFC2-1B855FD2F44B}"/>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5200" kern="1200" dirty="0" err="1">
                <a:solidFill>
                  <a:schemeClr val="tx1"/>
                </a:solidFill>
                <a:latin typeface="+mj-lt"/>
                <a:ea typeface="+mj-ea"/>
                <a:cs typeface="+mj-cs"/>
              </a:rPr>
              <a:t>Dynamische</a:t>
            </a:r>
            <a:r>
              <a:rPr lang="en-US" sz="5200" kern="1200" dirty="0">
                <a:solidFill>
                  <a:schemeClr val="tx1"/>
                </a:solidFill>
                <a:latin typeface="+mj-lt"/>
                <a:ea typeface="+mj-ea"/>
                <a:cs typeface="+mj-cs"/>
              </a:rPr>
              <a:t> </a:t>
            </a:r>
            <a:r>
              <a:rPr lang="en-US" sz="5200" kern="1200" dirty="0" err="1">
                <a:solidFill>
                  <a:schemeClr val="tx1"/>
                </a:solidFill>
                <a:latin typeface="+mj-lt"/>
                <a:ea typeface="+mj-ea"/>
                <a:cs typeface="+mj-cs"/>
              </a:rPr>
              <a:t>Tarieven</a:t>
            </a:r>
            <a:r>
              <a:rPr lang="en-US" sz="5200" kern="1200" dirty="0">
                <a:solidFill>
                  <a:schemeClr val="tx1"/>
                </a:solidFill>
                <a:latin typeface="+mj-lt"/>
                <a:ea typeface="+mj-ea"/>
                <a:cs typeface="+mj-cs"/>
              </a:rPr>
              <a:t> – Day Ahead</a:t>
            </a:r>
          </a:p>
        </p:txBody>
      </p:sp>
    </p:spTree>
    <p:extLst>
      <p:ext uri="{BB962C8B-B14F-4D97-AF65-F5344CB8AC3E}">
        <p14:creationId xmlns:p14="http://schemas.microsoft.com/office/powerpoint/2010/main" val="641046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descr="Afbeelding met grafiek&#10;&#10;Automatisch gegenereerde beschrijving">
            <a:extLst>
              <a:ext uri="{FF2B5EF4-FFF2-40B4-BE49-F238E27FC236}">
                <a16:creationId xmlns:a16="http://schemas.microsoft.com/office/drawing/2014/main" id="{6A4C9541-0374-E0F0-2B12-31FCE8FF43FE}"/>
              </a:ext>
            </a:extLst>
          </p:cNvPr>
          <p:cNvPicPr>
            <a:picLocks noGrp="1" noChangeAspect="1"/>
          </p:cNvPicPr>
          <p:nvPr>
            <p:ph idx="1"/>
          </p:nvPr>
        </p:nvPicPr>
        <p:blipFill>
          <a:blip r:embed="rId3"/>
          <a:stretch>
            <a:fillRect/>
          </a:stretch>
        </p:blipFill>
        <p:spPr>
          <a:xfrm>
            <a:off x="2120348" y="457200"/>
            <a:ext cx="7951304" cy="5943600"/>
          </a:xfrm>
          <a:prstGeom prst="rect">
            <a:avLst/>
          </a:prstGeom>
        </p:spPr>
      </p:pic>
    </p:spTree>
    <p:extLst>
      <p:ext uri="{BB962C8B-B14F-4D97-AF65-F5344CB8AC3E}">
        <p14:creationId xmlns:p14="http://schemas.microsoft.com/office/powerpoint/2010/main" val="200909647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1277</Words>
  <Application>Microsoft Office PowerPoint</Application>
  <PresentationFormat>Breedbeeld</PresentationFormat>
  <Paragraphs>205</Paragraphs>
  <Slides>28</Slides>
  <Notes>26</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28</vt:i4>
      </vt:variant>
    </vt:vector>
  </HeadingPairs>
  <TitlesOfParts>
    <vt:vector size="33" baseType="lpstr">
      <vt:lpstr>Arial</vt:lpstr>
      <vt:lpstr>Avenir Next LT Pro</vt:lpstr>
      <vt:lpstr>Calibri</vt:lpstr>
      <vt:lpstr>Calibri Light</vt:lpstr>
      <vt:lpstr>Kantoorthema</vt:lpstr>
      <vt:lpstr>Harold Halewijn</vt:lpstr>
      <vt:lpstr>PowerPoint-presentatie</vt:lpstr>
      <vt:lpstr>Politiek?</vt:lpstr>
      <vt:lpstr>Thuisbatterijen</vt:lpstr>
      <vt:lpstr>De (on)zekerheid van onze energie voorziening</vt:lpstr>
      <vt:lpstr>Onzekerheden in Energielandschap</vt:lpstr>
      <vt:lpstr>Netwerk Congestie</vt:lpstr>
      <vt:lpstr>Dynamische Tarieven – Day Ahead</vt:lpstr>
      <vt:lpstr>PowerPoint-presentatie</vt:lpstr>
      <vt:lpstr>PowerPoint-presentatie</vt:lpstr>
      <vt:lpstr>April 2024: 10/14 = 0, 6/14 = &lt; 0</vt:lpstr>
      <vt:lpstr>Energie profiel</vt:lpstr>
      <vt:lpstr>Regelbaar vermogen  Prijs als sturingsmechanisme</vt:lpstr>
      <vt:lpstr>Load Shifting – verplaatsen van vraag en aanbod</vt:lpstr>
      <vt:lpstr>Regelbare opbrengst - Peak Shaving</vt:lpstr>
      <vt:lpstr>Peakshaving – betalen voor wat nodig is</vt:lpstr>
      <vt:lpstr>Zonnepanelen uitschakelen = Curtailment</vt:lpstr>
      <vt:lpstr>Thuisbatterij – Verschuiving en Zelf-optimalisatie</vt:lpstr>
      <vt:lpstr>Peak Shaving =  Capaciteit Management</vt:lpstr>
      <vt:lpstr>Peak Shaving = tekort vermogen aanvullen</vt:lpstr>
      <vt:lpstr>Peak Shaving =  tekort vermogen aanvullen</vt:lpstr>
      <vt:lpstr>Peak Shaving – Money Saving</vt:lpstr>
      <vt:lpstr>Onbalans</vt:lpstr>
      <vt:lpstr>Thuisbatterij</vt:lpstr>
      <vt:lpstr>Gewenste functionaliteit?</vt:lpstr>
      <vt:lpstr>Waarom kiezen consumenten voor een  thuisbatterij?</vt:lpstr>
      <vt:lpstr>Aandachtspunten</vt:lpstr>
      <vt:lpstr>Welke vragen zijn er nog?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 kost een thuisbatterij?</dc:title>
  <dc:creator>Harold Halewijn</dc:creator>
  <cp:lastModifiedBy>Jan Res</cp:lastModifiedBy>
  <cp:revision>3</cp:revision>
  <dcterms:created xsi:type="dcterms:W3CDTF">2023-01-29T15:47:12Z</dcterms:created>
  <dcterms:modified xsi:type="dcterms:W3CDTF">2024-04-16T20:13:05Z</dcterms:modified>
</cp:coreProperties>
</file>